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78" r:id="rId8"/>
    <p:sldId id="280" r:id="rId9"/>
    <p:sldId id="281" r:id="rId10"/>
    <p:sldId id="282" r:id="rId11"/>
    <p:sldId id="283" r:id="rId12"/>
    <p:sldId id="284" r:id="rId13"/>
    <p:sldId id="259" r:id="rId14"/>
    <p:sldId id="285" r:id="rId15"/>
    <p:sldId id="267" r:id="rId16"/>
    <p:sldId id="268" r:id="rId17"/>
    <p:sldId id="286" r:id="rId18"/>
    <p:sldId id="271" r:id="rId19"/>
    <p:sldId id="287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7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7"/>
    <p:restoredTop sz="94775"/>
  </p:normalViewPr>
  <p:slideViewPr>
    <p:cSldViewPr snapToGrid="0" snapToObjects="1">
      <p:cViewPr varScale="1">
        <p:scale>
          <a:sx n="65" d="100"/>
          <a:sy n="65" d="100"/>
        </p:scale>
        <p:origin x="232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sz="4400" i="1" dirty="0">
                <a:latin typeface="Bradley Hand" charset="0"/>
                <a:ea typeface="Bradley Hand" charset="0"/>
                <a:cs typeface="Bradley Hand" charset="0"/>
              </a:rPr>
              <a:t>DEBO, NO NIEGO</a:t>
            </a:r>
            <a:br>
              <a:rPr lang="es-ES_tradnl" sz="4400" i="1" dirty="0">
                <a:latin typeface="Bradley Hand" charset="0"/>
                <a:ea typeface="Bradley Hand" charset="0"/>
                <a:cs typeface="Bradley Hand" charset="0"/>
              </a:rPr>
            </a:br>
            <a:r>
              <a:rPr lang="es-ES_tradnl" sz="4400" i="1" dirty="0">
                <a:latin typeface="Bradley Hand" charset="0"/>
                <a:ea typeface="Bradley Hand" charset="0"/>
                <a:cs typeface="Bradley Hand" charset="0"/>
              </a:rPr>
              <a:t>PAGO, NO TENGO</a:t>
            </a:r>
            <a:br>
              <a:rPr lang="es-ES_tradnl" sz="4400" dirty="0"/>
            </a:br>
            <a:r>
              <a:rPr lang="es-ES_tradnl" sz="4400" dirty="0"/>
              <a:t>UNA PROPUESTA DE INSOLVENCIA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/>
              <a:t>Rosa María Rojas </a:t>
            </a:r>
            <a:r>
              <a:rPr lang="es-ES_tradnl" dirty="0" err="1"/>
              <a:t>vértiz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887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Después de la crisis 2008: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320800"/>
            <a:ext cx="8946541" cy="4927599"/>
          </a:xfrm>
        </p:spPr>
        <p:txBody>
          <a:bodyPr>
            <a:normAutofit fontScale="85000" lnSpcReduction="20000"/>
          </a:bodyPr>
          <a:lstStyle/>
          <a:p>
            <a:r>
              <a:rPr lang="es-ES_tradnl" sz="2600" dirty="0"/>
              <a:t>Letonia: </a:t>
            </a:r>
            <a:r>
              <a:rPr lang="pt-BR" sz="2600" dirty="0"/>
              <a:t>, 2009, 2010, 2013</a:t>
            </a:r>
            <a:endParaRPr lang="pt-BR" sz="2600" dirty="0">
              <a:latin typeface="Arial" charset="0"/>
              <a:ea typeface="Calibri" charset="0"/>
            </a:endParaRPr>
          </a:p>
          <a:p>
            <a:r>
              <a:rPr lang="pt-BR" sz="2600" dirty="0" err="1"/>
              <a:t>Polonia</a:t>
            </a:r>
            <a:r>
              <a:rPr lang="pt-BR" sz="2600" dirty="0">
                <a:latin typeface="Arial" charset="0"/>
                <a:ea typeface="Calibri" charset="0"/>
              </a:rPr>
              <a:t>:</a:t>
            </a:r>
            <a:r>
              <a:rPr lang="es-ES_tradnl" sz="2600" dirty="0"/>
              <a:t> 2009, 2014</a:t>
            </a:r>
          </a:p>
          <a:p>
            <a:r>
              <a:rPr lang="es-ES_tradnl" sz="2600" dirty="0"/>
              <a:t>Grecia: </a:t>
            </a:r>
            <a:r>
              <a:rPr lang="pt-BR" sz="2600" dirty="0"/>
              <a:t>2010, 2013, 2015</a:t>
            </a:r>
            <a:r>
              <a:rPr lang="es-ES_tradnl" sz="2600" dirty="0"/>
              <a:t> </a:t>
            </a:r>
          </a:p>
          <a:p>
            <a:r>
              <a:rPr lang="es-ES_tradnl" sz="2600" dirty="0"/>
              <a:t>Italia: 2012</a:t>
            </a:r>
          </a:p>
          <a:p>
            <a:r>
              <a:rPr lang="es-ES_tradnl" sz="2600" dirty="0"/>
              <a:t>España: </a:t>
            </a:r>
            <a:r>
              <a:rPr lang="pt-BR" sz="2600" dirty="0"/>
              <a:t>2013, 2015</a:t>
            </a:r>
            <a:r>
              <a:rPr lang="es-ES_tradnl" sz="2600" dirty="0"/>
              <a:t> </a:t>
            </a:r>
          </a:p>
          <a:p>
            <a:r>
              <a:rPr lang="es-ES_tradnl" sz="2600" dirty="0"/>
              <a:t>Lituania: 2013</a:t>
            </a:r>
          </a:p>
          <a:p>
            <a:r>
              <a:rPr lang="es-ES_tradnl" sz="2600" dirty="0"/>
              <a:t>Chipre: 2015</a:t>
            </a:r>
          </a:p>
          <a:p>
            <a:r>
              <a:rPr lang="es-ES_tradnl" sz="2600" dirty="0"/>
              <a:t>Hungría: 2015</a:t>
            </a:r>
          </a:p>
          <a:p>
            <a:r>
              <a:rPr lang="es-ES_tradnl" sz="2600" dirty="0"/>
              <a:t>Rumania: 2015</a:t>
            </a:r>
          </a:p>
          <a:p>
            <a:r>
              <a:rPr lang="es-ES_tradnl" sz="2600" dirty="0"/>
              <a:t>Rusia: 2015</a:t>
            </a:r>
          </a:p>
          <a:p>
            <a:endParaRPr lang="es-ES_tradnl" sz="2600" dirty="0"/>
          </a:p>
          <a:p>
            <a:r>
              <a:rPr lang="en-US" dirty="0"/>
              <a:t>Ramsay, Iain, </a:t>
            </a:r>
            <a:r>
              <a:rPr lang="en-US" i="1" dirty="0"/>
              <a:t>Personal Insolvency in the 21st. Century (A Comparative Analysis of the US and Europe), </a:t>
            </a:r>
            <a:r>
              <a:rPr lang="en-US" dirty="0"/>
              <a:t>Hart Publishing, 2017, p. 3-4.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311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 / Beneficios: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422400"/>
            <a:ext cx="8946541" cy="4825999"/>
          </a:xfrm>
        </p:spPr>
        <p:txBody>
          <a:bodyPr/>
          <a:lstStyle/>
          <a:p>
            <a:pPr lvl="0">
              <a:buFont typeface="Symbol" charset="2"/>
              <a:buChar char=""/>
            </a:pPr>
            <a:r>
              <a:rPr lang="es-ES" sz="2800" dirty="0">
                <a:latin typeface="Arial" charset="0"/>
                <a:ea typeface="Calibri" charset="0"/>
                <a:cs typeface="Times New Roman" charset="0"/>
              </a:rPr>
              <a:t>Incentivo para seguir siendo productivo</a:t>
            </a:r>
            <a:endParaRPr lang="es-ES_tradnl" sz="2800" dirty="0">
              <a:latin typeface="Calibri" charset="0"/>
              <a:ea typeface="Calibri" charset="0"/>
              <a:cs typeface="Times New Roman" charset="0"/>
            </a:endParaRPr>
          </a:p>
          <a:p>
            <a:pPr lvl="0">
              <a:buFont typeface="Symbol" charset="2"/>
              <a:buChar char=""/>
            </a:pPr>
            <a:r>
              <a:rPr lang="es-ES" sz="2800" dirty="0">
                <a:latin typeface="Arial" charset="0"/>
                <a:ea typeface="Calibri" charset="0"/>
                <a:cs typeface="Times New Roman" charset="0"/>
              </a:rPr>
              <a:t>Crear valor que comparte parcialmente con acreedores</a:t>
            </a:r>
            <a:endParaRPr lang="es-ES_tradnl" sz="2800" dirty="0">
              <a:latin typeface="Calibri" charset="0"/>
              <a:ea typeface="Calibri" charset="0"/>
              <a:cs typeface="Times New Roman" charset="0"/>
            </a:endParaRPr>
          </a:p>
          <a:p>
            <a:pPr lvl="0">
              <a:buFont typeface="Symbol" charset="2"/>
              <a:buChar char=""/>
            </a:pPr>
            <a:r>
              <a:rPr lang="es-ES" sz="2800" dirty="0">
                <a:latin typeface="Arial" charset="0"/>
                <a:ea typeface="Calibri" charset="0"/>
                <a:cs typeface="Times New Roman" charset="0"/>
              </a:rPr>
              <a:t>Obligaciones se cumplan (parcialmente)</a:t>
            </a:r>
            <a:endParaRPr lang="es-ES_tradnl" sz="2800" dirty="0">
              <a:latin typeface="Calibri" charset="0"/>
              <a:ea typeface="Calibri" charset="0"/>
              <a:cs typeface="Times New Roman" charset="0"/>
            </a:endParaRPr>
          </a:p>
          <a:p>
            <a:pPr lvl="0">
              <a:buFont typeface="Symbol" charset="2"/>
              <a:buChar char=""/>
            </a:pPr>
            <a:r>
              <a:rPr lang="es-ES" sz="2800" dirty="0">
                <a:latin typeface="Arial" charset="0"/>
                <a:ea typeface="Calibri" charset="0"/>
                <a:cs typeface="Times New Roman" charset="0"/>
              </a:rPr>
              <a:t>Distribución más equitativa</a:t>
            </a:r>
            <a:endParaRPr lang="es-ES_tradnl" sz="2800" dirty="0">
              <a:latin typeface="Calibri" charset="0"/>
              <a:ea typeface="Calibri" charset="0"/>
              <a:cs typeface="Times New Roman" charset="0"/>
            </a:endParaRPr>
          </a:p>
          <a:p>
            <a:pPr lvl="0">
              <a:buFont typeface="Symbol" charset="2"/>
              <a:buChar char=""/>
            </a:pPr>
            <a:r>
              <a:rPr lang="es-ES_tradnl" sz="2800" dirty="0">
                <a:latin typeface="Arial" charset="0"/>
                <a:ea typeface="Calibri" charset="0"/>
                <a:cs typeface="Times New Roman" charset="0"/>
              </a:rPr>
              <a:t>Ahorro de tiempo y dinero</a:t>
            </a:r>
          </a:p>
          <a:p>
            <a:pPr>
              <a:buFont typeface="Symbol" charset="2"/>
              <a:buChar char=""/>
            </a:pPr>
            <a:r>
              <a:rPr lang="es-ES_tradnl" sz="2800" dirty="0">
                <a:latin typeface="Arial" charset="0"/>
                <a:ea typeface="Calibri" charset="0"/>
                <a:cs typeface="Times New Roman" charset="0"/>
              </a:rPr>
              <a:t>Evitar deudor se esconda / economía informal</a:t>
            </a:r>
          </a:p>
          <a:p>
            <a:pPr>
              <a:buFont typeface="Symbol" charset="2"/>
              <a:buChar char=""/>
            </a:pPr>
            <a:r>
              <a:rPr lang="es-ES" sz="2800" dirty="0">
                <a:latin typeface="Arial" charset="0"/>
                <a:ea typeface="Calibri" charset="0"/>
                <a:cs typeface="Times New Roman" charset="0"/>
              </a:rPr>
              <a:t>Otorgamiento más responsable del crédito</a:t>
            </a:r>
            <a:endParaRPr lang="es-ES_tradnl" sz="2800" dirty="0">
              <a:latin typeface="Arial" charset="0"/>
              <a:ea typeface="Calibri" charset="0"/>
              <a:cs typeface="Times New Roman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177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77900" y="1003300"/>
            <a:ext cx="9182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Traslada parte del riesgo de no pago a acreedores</a:t>
            </a:r>
            <a:endParaRPr lang="es-ES_tradnl" sz="2800" dirty="0"/>
          </a:p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Obliga a los acreedores a reconocer estado insolvencia</a:t>
            </a:r>
            <a:endParaRPr lang="es-ES_tradnl" sz="2800" dirty="0"/>
          </a:p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Puede acompañarse de un curso sobre finanzas personales</a:t>
            </a:r>
            <a:endParaRPr lang="es-ES_tradnl" sz="2800" dirty="0"/>
          </a:p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Reintegrarse o mantenerse en vida económica</a:t>
            </a:r>
            <a:endParaRPr lang="es-ES_tradnl" sz="2800" dirty="0"/>
          </a:p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Salida al sobreendeudamiento / estrés</a:t>
            </a:r>
            <a:endParaRPr lang="es-ES_tradnl" sz="2800" dirty="0"/>
          </a:p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Previene problemas de salud / gasto público</a:t>
            </a:r>
            <a:endParaRPr lang="es-ES_tradnl" sz="2800" dirty="0"/>
          </a:p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Previene discriminación</a:t>
            </a:r>
            <a:endParaRPr lang="es-ES_tradnl" sz="2800" dirty="0"/>
          </a:p>
          <a:p>
            <a:pPr marL="457200" lvl="0" indent="-457200">
              <a:buFont typeface="Arial" charset="0"/>
              <a:buChar char="•"/>
            </a:pPr>
            <a:r>
              <a:rPr lang="es-ES" sz="2800" dirty="0"/>
              <a:t>Mantener acceso al mercado financiero / previene agiotistas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073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4385"/>
              </p:ext>
            </p:extLst>
          </p:nvPr>
        </p:nvGraphicFramePr>
        <p:xfrm>
          <a:off x="762000" y="535357"/>
          <a:ext cx="10598638" cy="6137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6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3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Año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Solicitudes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Solicitudes de No </a:t>
                      </a:r>
                      <a:r>
                        <a:rPr lang="en-US" sz="2400" dirty="0" err="1">
                          <a:effectLst/>
                        </a:rPr>
                        <a:t>comerciantes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incluye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capítulos</a:t>
                      </a:r>
                      <a:r>
                        <a:rPr lang="en-US" sz="2400" dirty="0">
                          <a:effectLst/>
                        </a:rPr>
                        <a:t> 7 &amp; 13)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% of procedimientos de no</a:t>
                      </a:r>
                      <a:r>
                        <a:rPr lang="es-ES_tradnl" sz="2400" baseline="0" dirty="0">
                          <a:effectLst/>
                        </a:rPr>
                        <a:t> comerciantes </a:t>
                      </a:r>
                      <a:r>
                        <a:rPr lang="es-ES_tradnl" sz="2400" dirty="0">
                          <a:effectLst/>
                        </a:rPr>
                        <a:t>respecto del total 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2010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1’593,081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1’536,799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96.46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2011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1’410,653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1’362,847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96.61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2012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1’221,091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1’181,016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96.71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2013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1’071,932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1’038,720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96.90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2014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936,795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909,812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97.11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2015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844,495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819,760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97.07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2016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794,960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770,846</a:t>
                      </a:r>
                      <a:endParaRPr lang="es-ES_tradnl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96.96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8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</a:rPr>
                        <a:t>789,020</a:t>
                      </a:r>
                      <a:endParaRPr lang="es-ES_tradnl" sz="2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</a:rPr>
                        <a:t>764,771</a:t>
                      </a:r>
                      <a:endParaRPr lang="es-ES_tradnl" sz="2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</a:rPr>
                        <a:t>96.92</a:t>
                      </a:r>
                      <a:endParaRPr lang="es-ES_tradnl" sz="2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5214" y="2975619"/>
            <a:ext cx="18122995" cy="3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89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América Latina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Argentina</a:t>
            </a:r>
          </a:p>
          <a:p>
            <a:r>
              <a:rPr lang="es-ES_tradnl" sz="4000" dirty="0"/>
              <a:t>Colombia</a:t>
            </a:r>
          </a:p>
          <a:p>
            <a:r>
              <a:rPr lang="es-ES_tradnl" sz="4000" dirty="0"/>
              <a:t>Chile</a:t>
            </a:r>
          </a:p>
          <a:p>
            <a:r>
              <a:rPr lang="es-ES_tradnl" sz="4000" dirty="0"/>
              <a:t>Ecuador</a:t>
            </a:r>
          </a:p>
        </p:txBody>
      </p:sp>
    </p:spTree>
    <p:extLst>
      <p:ext uri="{BB962C8B-B14F-4D97-AF65-F5344CB8AC3E}">
        <p14:creationId xmlns:p14="http://schemas.microsoft.com/office/powerpoint/2010/main" val="132637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93582"/>
          </a:xfrm>
        </p:spPr>
        <p:txBody>
          <a:bodyPr/>
          <a:lstStyle/>
          <a:p>
            <a:r>
              <a:rPr lang="es-ES" dirty="0"/>
              <a:t>MÉXICO</a:t>
            </a:r>
            <a:br>
              <a:rPr lang="es-ES_tradnl" dirty="0"/>
            </a:br>
            <a:r>
              <a:rPr lang="es-ES" sz="3600" dirty="0"/>
              <a:t>Procedimientos concursales (</a:t>
            </a:r>
            <a:r>
              <a:rPr lang="es-ES" sz="3600" dirty="0" err="1"/>
              <a:t>CCs</a:t>
            </a:r>
            <a:r>
              <a:rPr lang="es-ES" sz="3600" dirty="0"/>
              <a:t>/</a:t>
            </a:r>
            <a:r>
              <a:rPr lang="es-ES" sz="3600" dirty="0" err="1"/>
              <a:t>CPCs</a:t>
            </a:r>
            <a:r>
              <a:rPr lang="es-ES" sz="3600" dirty="0"/>
              <a:t>):</a:t>
            </a:r>
            <a:br>
              <a:rPr lang="es-ES" sz="3600" dirty="0"/>
            </a:br>
            <a:r>
              <a:rPr lang="es-ES" dirty="0"/>
              <a:t>  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1485900" y="2286000"/>
            <a:ext cx="91567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" sz="3200" dirty="0">
                <a:latin typeface="Arial" charset="0"/>
                <a:ea typeface="Calibri" charset="0"/>
                <a:cs typeface="Times New Roman" charset="0"/>
              </a:rPr>
              <a:t>Incapacitan al deudor para seguir administrando sus bienes</a:t>
            </a:r>
            <a:endParaRPr lang="es-ES_tradnl" sz="32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" sz="3200" dirty="0">
                <a:latin typeface="Arial" charset="0"/>
                <a:ea typeface="Calibri" charset="0"/>
                <a:cs typeface="Times New Roman" charset="0"/>
              </a:rPr>
              <a:t>No hay moratoria</a:t>
            </a:r>
            <a:endParaRPr lang="es-ES_tradnl" sz="32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" sz="3200" dirty="0">
                <a:latin typeface="Arial" charset="0"/>
                <a:ea typeface="Calibri" charset="0"/>
                <a:cs typeface="Times New Roman" charset="0"/>
              </a:rPr>
              <a:t>No hay incentivos para para reestructuración</a:t>
            </a:r>
            <a:endParaRPr lang="es-ES_tradnl" sz="32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" sz="3200" dirty="0">
                <a:latin typeface="Arial" charset="0"/>
                <a:ea typeface="Calibri" charset="0"/>
                <a:cs typeface="Times New Roman" charset="0"/>
              </a:rPr>
              <a:t>Entrega de sus bienes a acreedores</a:t>
            </a:r>
            <a:endParaRPr lang="es-ES_tradnl" sz="32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" sz="3200" dirty="0">
                <a:latin typeface="Arial" charset="0"/>
                <a:ea typeface="Calibri" charset="0"/>
                <a:cs typeface="Times New Roman" charset="0"/>
              </a:rPr>
              <a:t>Entrega de bienes futuros a acreedores</a:t>
            </a:r>
            <a:endParaRPr lang="es-ES_tradnl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es-ES_tradnl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9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914400"/>
            <a:ext cx="10644189" cy="13462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>Procedimientos concursales NO toman en cuenta derechos de personas físicas</a:t>
            </a:r>
            <a:br>
              <a:rPr lang="es-ES_tradnl" dirty="0"/>
            </a:br>
            <a:r>
              <a:rPr lang="es-ES" dirty="0"/>
              <a:t> </a:t>
            </a:r>
            <a:br>
              <a:rPr lang="es-ES_tradnl" dirty="0"/>
            </a:br>
            <a:r>
              <a:rPr lang="es-ES" sz="3600" dirty="0"/>
              <a:t>Empresa = liquidar</a:t>
            </a:r>
            <a:br>
              <a:rPr lang="es-ES_tradnl" sz="3600" dirty="0"/>
            </a:br>
            <a:r>
              <a:rPr lang="es-ES" sz="3600" dirty="0"/>
              <a:t>Personas físicas:</a:t>
            </a:r>
            <a:br>
              <a:rPr lang="es-ES_tradnl" sz="3600" dirty="0"/>
            </a:br>
            <a:r>
              <a:rPr lang="es-ES_tradnl" sz="3600" dirty="0"/>
              <a:t>    </a:t>
            </a:r>
            <a:r>
              <a:rPr lang="es-ES" sz="3600" dirty="0"/>
              <a:t>Alimento (comida, vestido, habitación, atención        médica)</a:t>
            </a:r>
            <a:br>
              <a:rPr lang="es-ES_tradnl" sz="3600" dirty="0"/>
            </a:br>
            <a:r>
              <a:rPr lang="es-ES_tradnl" sz="3600" dirty="0"/>
              <a:t>    </a:t>
            </a:r>
            <a:r>
              <a:rPr lang="es-ES" sz="3600" dirty="0"/>
              <a:t>Educación</a:t>
            </a:r>
            <a:r>
              <a:rPr lang="es-ES_tradnl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53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4741599" cy="2794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599" y="73125"/>
            <a:ext cx="4605601" cy="27208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050" y="2794001"/>
            <a:ext cx="3475050" cy="23113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809169"/>
            <a:ext cx="6215050" cy="281693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45600" y="2794000"/>
            <a:ext cx="2933700" cy="232656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Shape 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52400" y="5626100"/>
            <a:ext cx="5753098" cy="12318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Shape 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47200" y="0"/>
            <a:ext cx="2730500" cy="280916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Shape 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27698" y="5120567"/>
            <a:ext cx="6477002" cy="180093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4405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1700" y="393700"/>
            <a:ext cx="918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600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es-ES_tradnl" sz="3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3200" dirty="0">
                <a:latin typeface="Arial" charset="0"/>
                <a:ea typeface="Calibri" charset="0"/>
                <a:cs typeface="Times New Roman" charset="0"/>
              </a:rPr>
              <a:t>Boletines Estadísticos de Banca Múltiple  (CNBV)</a:t>
            </a:r>
            <a:endParaRPr lang="es-ES_tradnl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3200" dirty="0">
                <a:latin typeface="Arial" charset="0"/>
                <a:ea typeface="Calibri" charset="0"/>
                <a:cs typeface="Times New Roman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ES_tradnl" sz="3200" dirty="0">
                <a:latin typeface="Arial" charset="0"/>
                <a:ea typeface="Calibri" charset="0"/>
                <a:cs typeface="Times New Roman" charset="0"/>
              </a:rPr>
              <a:t>2010 Cartera Crédito al Consumo (IBM)</a:t>
            </a:r>
          </a:p>
          <a:p>
            <a:pPr>
              <a:spcAft>
                <a:spcPts val="0"/>
              </a:spcAft>
            </a:pPr>
            <a:r>
              <a:rPr lang="es-ES_tradnl" sz="3200" dirty="0">
                <a:solidFill>
                  <a:srgbClr val="FF0000"/>
                </a:solidFill>
                <a:latin typeface="Arial" charset="0"/>
                <a:ea typeface="Calibri" charset="0"/>
                <a:cs typeface="Times New Roman" charset="0"/>
              </a:rPr>
              <a:t>$400,486’900,000.00</a:t>
            </a:r>
          </a:p>
          <a:p>
            <a:pPr>
              <a:spcAft>
                <a:spcPts val="0"/>
              </a:spcAft>
            </a:pPr>
            <a:endParaRPr lang="es-ES_tradnl" sz="3200" dirty="0">
              <a:solidFill>
                <a:srgbClr val="FF0000"/>
              </a:solidFill>
              <a:latin typeface="Arial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3200" dirty="0">
                <a:latin typeface="Arial" charset="0"/>
                <a:ea typeface="Calibri" charset="0"/>
                <a:cs typeface="Times New Roman" charset="0"/>
              </a:rPr>
              <a:t>2017 Cartera Crédito al Consumo (IBM)</a:t>
            </a:r>
          </a:p>
          <a:p>
            <a:pPr>
              <a:spcAft>
                <a:spcPts val="0"/>
              </a:spcAft>
            </a:pPr>
            <a:r>
              <a:rPr lang="es-ES_tradnl" sz="3200" dirty="0">
                <a:solidFill>
                  <a:srgbClr val="FF0000"/>
                </a:solidFill>
                <a:latin typeface="Arial" charset="0"/>
                <a:ea typeface="Calibri" charset="0"/>
                <a:cs typeface="Times New Roman" charset="0"/>
              </a:rPr>
              <a:t>$972,417’000,000.00</a:t>
            </a:r>
            <a:endParaRPr lang="es-ES_tradnl" sz="3200" dirty="0">
              <a:latin typeface="Arial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3200" dirty="0">
              <a:latin typeface="Arial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latin typeface="Arial" charset="0"/>
                <a:ea typeface="Calibri" charset="0"/>
                <a:cs typeface="Times New Roman" charset="0"/>
              </a:rPr>
              <a:t>http://</a:t>
            </a:r>
            <a:r>
              <a:rPr lang="es-ES_tradnl" dirty="0" err="1">
                <a:latin typeface="Arial" charset="0"/>
                <a:ea typeface="Calibri" charset="0"/>
                <a:cs typeface="Times New Roman" charset="0"/>
              </a:rPr>
              <a:t>portafolioinfo.cnbv.gob.mx</a:t>
            </a:r>
            <a:r>
              <a:rPr lang="es-ES_tradnl" dirty="0">
                <a:latin typeface="Arial" charset="0"/>
                <a:ea typeface="Calibri" charset="0"/>
                <a:cs typeface="Times New Roman" charset="0"/>
              </a:rPr>
              <a:t>/Paginas/</a:t>
            </a:r>
            <a:r>
              <a:rPr lang="es-ES_tradnl" dirty="0" err="1">
                <a:latin typeface="Arial" charset="0"/>
                <a:ea typeface="Calibri" charset="0"/>
                <a:cs typeface="Times New Roman" charset="0"/>
              </a:rPr>
              <a:t>Contenidos.aspx?ID</a:t>
            </a:r>
            <a:r>
              <a:rPr lang="es-ES_tradnl" dirty="0">
                <a:latin typeface="Arial" charset="0"/>
                <a:ea typeface="Calibri" charset="0"/>
                <a:cs typeface="Times New Roman" charset="0"/>
              </a:rPr>
              <a:t>=40&amp;Contenido=</a:t>
            </a:r>
            <a:r>
              <a:rPr lang="es-ES_tradnl" dirty="0" err="1">
                <a:latin typeface="Arial" charset="0"/>
                <a:ea typeface="Calibri" charset="0"/>
                <a:cs typeface="Times New Roman" charset="0"/>
              </a:rPr>
              <a:t>Boletines&amp;Titulo</a:t>
            </a:r>
            <a:r>
              <a:rPr lang="es-ES_tradnl" dirty="0">
                <a:latin typeface="Arial" charset="0"/>
                <a:ea typeface="Calibri" charset="0"/>
                <a:cs typeface="Times New Roman" charset="0"/>
              </a:rPr>
              <a:t>=Banca%20Múltiple</a:t>
            </a:r>
          </a:p>
          <a:p>
            <a:pPr>
              <a:spcAft>
                <a:spcPts val="0"/>
              </a:spcAft>
            </a:pPr>
            <a:endParaRPr lang="es-ES_tradnl" sz="32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36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6629401" y="4698999"/>
            <a:ext cx="622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27966"/>
              </p:ext>
            </p:extLst>
          </p:nvPr>
        </p:nvGraphicFramePr>
        <p:xfrm>
          <a:off x="1168397" y="1803401"/>
          <a:ext cx="9017002" cy="358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699">
                <a:tc>
                  <a:txBody>
                    <a:bodyPr/>
                    <a:lstStyle/>
                    <a:p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400" dirty="0"/>
                    </a:p>
                    <a:p>
                      <a:r>
                        <a:rPr lang="es-ES_tradnl" sz="2400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Índice de Morosidad</a:t>
                      </a:r>
                      <a:r>
                        <a:rPr lang="es-ES_tradnl" sz="2400" baseline="0" dirty="0"/>
                        <a:t> (IMOR)</a:t>
                      </a:r>
                      <a:endParaRPr lang="es-ES_trad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00">
                <a:tc>
                  <a:txBody>
                    <a:bodyPr/>
                    <a:lstStyle/>
                    <a:p>
                      <a:r>
                        <a:rPr lang="es-ES_tradnl" sz="2400" dirty="0"/>
                        <a:t>Cartera Crédito Consumo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4.22%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971">
                <a:tc>
                  <a:txBody>
                    <a:bodyPr/>
                    <a:lstStyle/>
                    <a:p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4.51%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3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/>
                        <a:t>Tarjetas</a:t>
                      </a:r>
                      <a:r>
                        <a:rPr lang="es-ES_tradnl" sz="2400" baseline="0" dirty="0"/>
                        <a:t> de crédito</a:t>
                      </a:r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4.93%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71">
                <a:tc>
                  <a:txBody>
                    <a:bodyPr/>
                    <a:lstStyle/>
                    <a:p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/>
                        <a:t>5.32%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6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46201" y="1587500"/>
            <a:ext cx="8737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s-ES_tradnl" sz="3200" dirty="0"/>
              <a:t>Antigüedad: Tratamiento punitivo, 							  delito, venganza</a:t>
            </a:r>
          </a:p>
          <a:p>
            <a:pPr marL="457200" indent="-457200">
              <a:buFont typeface="Arial" charset="0"/>
              <a:buChar char="•"/>
            </a:pPr>
            <a:endParaRPr lang="es-ES_tradnl" sz="3200" dirty="0"/>
          </a:p>
          <a:p>
            <a:pPr marL="457200" indent="-457200">
              <a:buFont typeface="Arial" charset="0"/>
              <a:buChar char="•"/>
            </a:pPr>
            <a:r>
              <a:rPr lang="es-ES_tradnl" sz="3200" dirty="0"/>
              <a:t>Posteriormente se prohibió la venganza: prevaleció la satisfacción económica de los intereses de los acreedores</a:t>
            </a:r>
          </a:p>
          <a:p>
            <a:pPr marL="457200" indent="-457200">
              <a:buFont typeface="Arial" charset="0"/>
              <a:buChar char="•"/>
            </a:pPr>
            <a:endParaRPr lang="es-ES_tradnl" sz="3200" dirty="0"/>
          </a:p>
          <a:p>
            <a:pPr marL="457200" indent="-457200">
              <a:buFont typeface="Arial" charset="0"/>
              <a:buChar char="•"/>
            </a:pPr>
            <a:endParaRPr lang="es-ES_tradnl" sz="3600" dirty="0"/>
          </a:p>
          <a:p>
            <a:pPr marL="457200" indent="-457200">
              <a:buFont typeface="Arial" charset="0"/>
              <a:buChar char="•"/>
            </a:pP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645175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6800" y="1049447"/>
            <a:ext cx="89789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400" dirty="0">
                <a:latin typeface="Arial" charset="0"/>
                <a:ea typeface="Calibri" charset="0"/>
                <a:cs typeface="Times New Roman" charset="0"/>
              </a:rPr>
              <a:t>Acceso al crédito = arma de 2 filos:</a:t>
            </a:r>
            <a:endParaRPr lang="es-ES_tradnl" sz="3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3400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es-ES_tradnl" sz="3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_tradnl" sz="3400" dirty="0">
                <a:latin typeface="Arial" charset="0"/>
                <a:ea typeface="Calibri" charset="0"/>
                <a:cs typeface="Times New Roman" charset="0"/>
              </a:rPr>
              <a:t>Si no va acompañado de análisis situación financiera deudor</a:t>
            </a:r>
            <a:endParaRPr lang="es-ES_tradnl" sz="3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_tradnl" sz="3400" dirty="0">
                <a:latin typeface="Arial" charset="0"/>
                <a:ea typeface="Calibri" charset="0"/>
                <a:cs typeface="Times New Roman" charset="0"/>
              </a:rPr>
              <a:t>Inducción a curso de educación financiera</a:t>
            </a:r>
            <a:endParaRPr lang="es-ES_tradnl" sz="3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_tradnl" sz="3400" dirty="0">
                <a:latin typeface="Arial" charset="0"/>
                <a:ea typeface="Calibri" charset="0"/>
                <a:cs typeface="Times New Roman" charset="0"/>
              </a:rPr>
              <a:t>Explicación clara de obligaciones contraídas</a:t>
            </a:r>
          </a:p>
          <a:p>
            <a:pPr marL="342900" indent="-342900">
              <a:buFont typeface="Symbol" charset="2"/>
              <a:buChar char=""/>
            </a:pPr>
            <a:r>
              <a:rPr lang="es-ES" sz="3400" dirty="0">
                <a:latin typeface="Arial" charset="0"/>
                <a:ea typeface="Calibri" charset="0"/>
                <a:cs typeface="Times New Roman" charset="0"/>
              </a:rPr>
              <a:t>Acceso a procedimientos de insolvencia de la mano con acceso al crédito al consumo</a:t>
            </a:r>
            <a:endParaRPr lang="es-ES_tradnl" sz="3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endParaRPr lang="es-ES_tradnl" sz="4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3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7900" y="1143000"/>
            <a:ext cx="9613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000" dirty="0">
                <a:latin typeface="Arial" charset="0"/>
                <a:ea typeface="Calibri" charset="0"/>
                <a:cs typeface="Times New Roman" charset="0"/>
              </a:rPr>
              <a:t>Sistemas maduros que facilitan acceso al crédito:</a:t>
            </a:r>
            <a:endParaRPr lang="es-ES_tradnl" sz="40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4000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es-ES_tradnl" sz="40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4000" dirty="0">
                <a:latin typeface="Arial" charset="0"/>
                <a:ea typeface="Calibri" charset="0"/>
                <a:cs typeface="Times New Roman" charset="0"/>
              </a:rPr>
              <a:t>Reconocen que un acceso libre al crédito requiere de mecanismos de rehabilitación en caso de un uso inadecuado.</a:t>
            </a:r>
            <a:endParaRPr lang="es-ES_tradnl" sz="4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4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7301" y="1168401"/>
            <a:ext cx="9601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s-ES_tradnl" sz="3600" dirty="0"/>
              <a:t>Enrique VIII: Procedimiento colectivo:</a:t>
            </a:r>
          </a:p>
          <a:p>
            <a:pPr marL="1028700" lvl="1" indent="-571500">
              <a:buFont typeface="Wingdings" charset="2"/>
              <a:buChar char="Ø"/>
            </a:pPr>
            <a:r>
              <a:rPr lang="es-ES_tradnl" sz="2800" dirty="0"/>
              <a:t>Ahorra tiempo y dinero</a:t>
            </a:r>
          </a:p>
          <a:p>
            <a:pPr marL="1028700" lvl="1" indent="-571500">
              <a:buFont typeface="Wingdings" charset="2"/>
              <a:buChar char="Ø"/>
            </a:pPr>
            <a:r>
              <a:rPr lang="es-ES_tradnl" sz="2800" dirty="0"/>
              <a:t>Conserva bienes</a:t>
            </a:r>
          </a:p>
          <a:p>
            <a:pPr marL="1028700" lvl="1" indent="-571500">
              <a:buFont typeface="Wingdings" charset="2"/>
              <a:buChar char="Ø"/>
            </a:pPr>
            <a:r>
              <a:rPr lang="es-ES_tradnl" sz="2800" dirty="0"/>
              <a:t>Distribución más equitativa</a:t>
            </a:r>
          </a:p>
          <a:p>
            <a:pPr marL="571500" indent="-571500">
              <a:buFont typeface="Arial" charset="0"/>
              <a:buChar char="•"/>
            </a:pPr>
            <a:endParaRPr lang="es-ES_tradnl" sz="3600" dirty="0"/>
          </a:p>
          <a:p>
            <a:pPr marL="571500" indent="-571500">
              <a:buFont typeface="Arial" charset="0"/>
              <a:buChar char="•"/>
            </a:pPr>
            <a:r>
              <a:rPr lang="es-ES_tradnl" sz="3600" dirty="0"/>
              <a:t>Isabel I: Permitió la quiebra a comerciantes</a:t>
            </a:r>
          </a:p>
          <a:p>
            <a:pPr marL="571500" indent="-571500">
              <a:buFont typeface="Arial" charset="0"/>
              <a:buChar char="•"/>
            </a:pPr>
            <a:endParaRPr lang="es-ES_tradnl" sz="3600" dirty="0"/>
          </a:p>
          <a:p>
            <a:pPr marL="571500" indent="-571500">
              <a:buFont typeface="Arial" charset="0"/>
              <a:buChar char="•"/>
            </a:pPr>
            <a:r>
              <a:rPr lang="es-ES_tradnl" sz="3600" dirty="0"/>
              <a:t>Jorge II (1705): Permitió el “</a:t>
            </a:r>
            <a:r>
              <a:rPr lang="es-ES_tradnl" sz="3600" dirty="0" err="1"/>
              <a:t>Discharge</a:t>
            </a:r>
            <a:r>
              <a:rPr lang="es-ES_tradnl" sz="3600" dirty="0"/>
              <a:t>” a comerciantes</a:t>
            </a:r>
          </a:p>
          <a:p>
            <a:pPr marL="571500" indent="-571500">
              <a:buFont typeface="Arial" charset="0"/>
              <a:buChar char="•"/>
            </a:pP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48560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00" y="1473200"/>
            <a:ext cx="10396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División</a:t>
            </a:r>
            <a:r>
              <a:rPr lang="en-US" sz="2800" dirty="0"/>
              <a:t>: </a:t>
            </a:r>
            <a:r>
              <a:rPr lang="en-US" sz="2800" dirty="0" err="1"/>
              <a:t>comerciantes</a:t>
            </a:r>
            <a:r>
              <a:rPr lang="en-US" sz="2800" dirty="0"/>
              <a:t> vs. no </a:t>
            </a:r>
            <a:r>
              <a:rPr lang="en-US" sz="2800" dirty="0" err="1"/>
              <a:t>comerciantes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Comerciantes</a:t>
            </a:r>
            <a:r>
              <a:rPr lang="en-US" sz="2800" dirty="0"/>
              <a:t>: persona moral se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liquidar</a:t>
            </a:r>
            <a:endParaRPr lang="en-US" sz="2800" dirty="0"/>
          </a:p>
          <a:p>
            <a:endParaRPr lang="es-ES_tradnl" sz="28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/>
              <a:t>	The UNCITRAL Legislative Guide on Insolvency Law</a:t>
            </a:r>
            <a:endParaRPr lang="es-ES_tradnl" sz="28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/>
              <a:t>	The World Bank Principles for Effective Insolvency 	and 	Creditor/Debtor Regimes</a:t>
            </a:r>
            <a:endParaRPr lang="es-ES_tradnl" sz="28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/>
              <a:t>	The Creditor Rights and Insolvency Standard, best 	known as the ICR Standard</a:t>
            </a:r>
            <a:endParaRPr lang="es-ES_tradnl" sz="28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838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_tradnl" dirty="0"/>
            </a:br>
            <a:endParaRPr lang="es-ES_tradnl" dirty="0"/>
          </a:p>
        </p:txBody>
      </p:sp>
      <p:pic>
        <p:nvPicPr>
          <p:cNvPr id="4" name="Shape 61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6938" y="2245519"/>
            <a:ext cx="4279900" cy="38100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CuadroTexto 2"/>
          <p:cNvSpPr txBox="1"/>
          <p:nvPr/>
        </p:nvSpPr>
        <p:spPr>
          <a:xfrm>
            <a:off x="3822700" y="965200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/>
              <a:t>CARCEL</a:t>
            </a:r>
          </a:p>
        </p:txBody>
      </p:sp>
    </p:spTree>
    <p:extLst>
      <p:ext uri="{BB962C8B-B14F-4D97-AF65-F5344CB8AC3E}">
        <p14:creationId xmlns:p14="http://schemas.microsoft.com/office/powerpoint/2010/main" val="214244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28800" y="574432"/>
            <a:ext cx="836053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s-ES_tradnl" sz="3000" dirty="0"/>
          </a:p>
          <a:p>
            <a:pPr marL="457200" indent="-457200">
              <a:buFont typeface="Arial" charset="0"/>
              <a:buChar char="•"/>
            </a:pPr>
            <a:endParaRPr lang="es-ES_tradnl" sz="3000" dirty="0"/>
          </a:p>
          <a:p>
            <a:pPr marL="457200" indent="-457200">
              <a:buFont typeface="Arial" charset="0"/>
              <a:buChar char="•"/>
            </a:pPr>
            <a:r>
              <a:rPr lang="es-ES_tradnl" sz="3000" dirty="0"/>
              <a:t>Segunda mitad SIGLO XIX: Cambio de enfoque: rehabilitación del deudor: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s-ES_tradnl" sz="3200" dirty="0"/>
              <a:t>Inglaterra: </a:t>
            </a:r>
            <a:r>
              <a:rPr lang="es-ES_tradnl" sz="3200" dirty="0" err="1"/>
              <a:t>Bankruptcy</a:t>
            </a:r>
            <a:r>
              <a:rPr lang="es-ES_tradnl" sz="3200" dirty="0"/>
              <a:t> </a:t>
            </a:r>
            <a:r>
              <a:rPr lang="es-ES_tradnl" sz="3200" dirty="0" err="1"/>
              <a:t>Act</a:t>
            </a:r>
            <a:r>
              <a:rPr lang="es-ES_tradnl" sz="3200" dirty="0"/>
              <a:t> 1869 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s-ES_tradnl" sz="3200" dirty="0"/>
              <a:t>EUA: </a:t>
            </a:r>
            <a:r>
              <a:rPr lang="es-ES_tradnl" sz="3200" dirty="0" err="1"/>
              <a:t>Bankruptcy</a:t>
            </a:r>
            <a:r>
              <a:rPr lang="es-ES_tradnl" sz="3200" dirty="0"/>
              <a:t> </a:t>
            </a:r>
            <a:r>
              <a:rPr lang="es-ES_tradnl" sz="3200" dirty="0" err="1"/>
              <a:t>Act</a:t>
            </a:r>
            <a:r>
              <a:rPr lang="es-ES_tradnl" sz="3200" dirty="0"/>
              <a:t> 1898 </a:t>
            </a:r>
            <a:endParaRPr lang="es-ES_tradnl" sz="3000" dirty="0"/>
          </a:p>
          <a:p>
            <a:pPr marL="457200" indent="-457200">
              <a:buFont typeface="Arial" charset="0"/>
              <a:buChar char="•"/>
            </a:pPr>
            <a:endParaRPr lang="es-ES_tradnl" sz="3000" dirty="0"/>
          </a:p>
          <a:p>
            <a:pPr marL="914400" lvl="1" indent="-457200">
              <a:buFont typeface="Wingdings" charset="2"/>
              <a:buChar char="v"/>
            </a:pPr>
            <a:r>
              <a:rPr lang="es-ES" sz="3000" dirty="0"/>
              <a:t>Solicitud quiebra voluntaria del deudor</a:t>
            </a:r>
            <a:endParaRPr lang="es-ES_tradnl" sz="3000" dirty="0"/>
          </a:p>
          <a:p>
            <a:pPr marL="914400" lvl="1" indent="-457200">
              <a:buFont typeface="Wingdings" charset="2"/>
              <a:buChar char="v"/>
            </a:pPr>
            <a:r>
              <a:rPr lang="es-ES" sz="3000" dirty="0"/>
              <a:t>Posibilidad de reestructuración adeudos</a:t>
            </a:r>
            <a:endParaRPr lang="es-ES_tradnl" sz="3000" dirty="0"/>
          </a:p>
          <a:p>
            <a:pPr marL="914400" lvl="1" indent="-457200">
              <a:buFont typeface="Wingdings" charset="2"/>
              <a:buChar char="v"/>
            </a:pPr>
            <a:r>
              <a:rPr lang="es-ES" sz="3000" dirty="0"/>
              <a:t>“</a:t>
            </a:r>
            <a:r>
              <a:rPr lang="es-ES" sz="3000" dirty="0" err="1"/>
              <a:t>Discharge</a:t>
            </a:r>
            <a:r>
              <a:rPr lang="es-ES" sz="3000" dirty="0"/>
              <a:t>” (</a:t>
            </a:r>
            <a:r>
              <a:rPr lang="es-ES" sz="3000" dirty="0" err="1"/>
              <a:t>fresh</a:t>
            </a:r>
            <a:r>
              <a:rPr lang="es-ES" sz="3000" dirty="0"/>
              <a:t> </a:t>
            </a:r>
            <a:r>
              <a:rPr lang="es-ES" sz="3000" dirty="0" err="1"/>
              <a:t>start</a:t>
            </a:r>
            <a:r>
              <a:rPr lang="es-ES" sz="3000" dirty="0"/>
              <a:t>) (exoneración)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49168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600" y="673100"/>
            <a:ext cx="1013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s-ES_tradnl" sz="2800" dirty="0">
                <a:latin typeface="Arial" charset="0"/>
                <a:ea typeface="Calibri" charset="0"/>
              </a:rPr>
              <a:t>Estudio 1990-2005  en 15 países demostró que mientras más fácil se accede a la exoneración de adeudos, aumentan:</a:t>
            </a:r>
            <a:endParaRPr lang="es-ES_tradnl" sz="2800" dirty="0">
              <a:latin typeface="Times New Roman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s-ES_tradnl" sz="2800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es-ES_tradnl" sz="28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_tradnl" sz="2800" dirty="0">
                <a:latin typeface="Arial" charset="0"/>
                <a:ea typeface="Calibri" charset="0"/>
              </a:rPr>
              <a:t>Productividad </a:t>
            </a:r>
            <a:endParaRPr lang="es-ES_tradnl" sz="2800" dirty="0">
              <a:latin typeface="Times New Roman" charset="0"/>
              <a:ea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_tradnl" sz="2800" dirty="0">
                <a:latin typeface="Arial" charset="0"/>
                <a:ea typeface="Calibri" charset="0"/>
              </a:rPr>
              <a:t>Fomenta auto-empleo </a:t>
            </a:r>
            <a:endParaRPr lang="es-ES_tradnl" sz="2800" dirty="0">
              <a:latin typeface="Times New Roman" charset="0"/>
              <a:ea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_tradnl" sz="2800" dirty="0">
                <a:latin typeface="Arial" charset="0"/>
                <a:ea typeface="Calibri" charset="0"/>
              </a:rPr>
              <a:t>Innovación – emprendimiento</a:t>
            </a:r>
            <a:endParaRPr lang="es-ES_tradnl" sz="2800" dirty="0">
              <a:latin typeface="Times New Roman" charset="0"/>
              <a:ea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s-ES_tradnl" sz="2800" dirty="0">
                <a:latin typeface="Arial" charset="0"/>
                <a:ea typeface="Calibri" charset="0"/>
              </a:rPr>
              <a:t>Más rápida reincorporación a la economía</a:t>
            </a:r>
          </a:p>
          <a:p>
            <a:pPr marL="228600">
              <a:spcAft>
                <a:spcPts val="0"/>
              </a:spcAft>
            </a:pPr>
            <a:endParaRPr lang="es-ES_tradnl" sz="3200" dirty="0">
              <a:latin typeface="Arial" charset="0"/>
              <a:ea typeface="Calibri" charset="0"/>
            </a:endParaRPr>
          </a:p>
          <a:p>
            <a:pPr marL="228600"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</a:rPr>
              <a:t>(Alemania, Austria, Bélgica, Canadá, Dinamarca, E.U.A., España, Finlandia, Francia, Grecia, Holanda, Irlanda, Italia, Reino Unido, Suecia)</a:t>
            </a:r>
            <a:endParaRPr lang="es-ES_tradnl" sz="2400" dirty="0">
              <a:latin typeface="Times New Roman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i="1" dirty="0" err="1">
                <a:latin typeface="Arial" charset="0"/>
                <a:ea typeface="Calibri" charset="0"/>
                <a:cs typeface="Times New Roman" charset="0"/>
              </a:rPr>
              <a:t>Armour</a:t>
            </a:r>
            <a:r>
              <a:rPr lang="en-US" i="1" dirty="0">
                <a:latin typeface="Arial" charset="0"/>
                <a:ea typeface="Calibri" charset="0"/>
                <a:cs typeface="Times New Roman" charset="0"/>
              </a:rPr>
              <a:t>, </a:t>
            </a:r>
            <a:r>
              <a:rPr lang="en-US" i="1" dirty="0" err="1">
                <a:latin typeface="Arial" charset="0"/>
                <a:ea typeface="Calibri" charset="0"/>
                <a:cs typeface="Times New Roman" charset="0"/>
              </a:rPr>
              <a:t>Jonh</a:t>
            </a:r>
            <a:r>
              <a:rPr lang="en-US" i="1" dirty="0">
                <a:latin typeface="Arial" charset="0"/>
                <a:ea typeface="Calibri" charset="0"/>
                <a:cs typeface="Times New Roman" charset="0"/>
              </a:rPr>
              <a:t> and Cumming, Douglas (2008)</a:t>
            </a:r>
            <a:endParaRPr lang="es-ES_tradnl" i="1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8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/>
              <a:t>Paulatinamente ha sido adoptado en otros países (tradición civilista):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6600" y="1574800"/>
            <a:ext cx="9842500" cy="5143500"/>
          </a:xfrm>
        </p:spPr>
        <p:txBody>
          <a:bodyPr>
            <a:normAutofit fontScale="25000" lnSpcReduction="20000"/>
          </a:bodyPr>
          <a:lstStyle/>
          <a:p>
            <a:r>
              <a:rPr lang="es-ES_tradnl" sz="6400" dirty="0"/>
              <a:t>Dinamarca: 1984, 2000, 2005, 2010</a:t>
            </a:r>
          </a:p>
          <a:p>
            <a:r>
              <a:rPr lang="es-ES_tradnl" sz="6400" dirty="0"/>
              <a:t>Escocia: 1985, 1993, 2002, 2007, 2010, 2014</a:t>
            </a:r>
          </a:p>
          <a:p>
            <a:r>
              <a:rPr lang="es-ES_tradnl" sz="6400" dirty="0"/>
              <a:t>Irlanda: 1988, 2012, 2015</a:t>
            </a:r>
          </a:p>
          <a:p>
            <a:r>
              <a:rPr lang="es-ES_tradnl" sz="6400" dirty="0"/>
              <a:t>Francia: 1989, 1995, 1998, 2003, 2010, 2014</a:t>
            </a:r>
          </a:p>
          <a:p>
            <a:r>
              <a:rPr lang="es-ES_tradnl" sz="6400" dirty="0"/>
              <a:t>Finlandia: 1992, 2015</a:t>
            </a:r>
          </a:p>
          <a:p>
            <a:r>
              <a:rPr lang="es-ES_tradnl" sz="6400" dirty="0"/>
              <a:t>Noruega: 1992</a:t>
            </a:r>
          </a:p>
          <a:p>
            <a:r>
              <a:rPr lang="es-ES_tradnl" sz="6400" dirty="0"/>
              <a:t>Austria: 1993</a:t>
            </a:r>
          </a:p>
          <a:p>
            <a:r>
              <a:rPr lang="es-ES_tradnl" sz="6400" dirty="0"/>
              <a:t>Alemania: </a:t>
            </a:r>
            <a:r>
              <a:rPr lang="pt-BR" sz="6400" dirty="0"/>
              <a:t>1994 (1999), 2001, 2013</a:t>
            </a:r>
            <a:r>
              <a:rPr lang="es-ES_tradnl" sz="6400" dirty="0"/>
              <a:t> </a:t>
            </a:r>
          </a:p>
          <a:p>
            <a:r>
              <a:rPr lang="es-ES_tradnl" sz="6400" dirty="0"/>
              <a:t>Suecia: </a:t>
            </a:r>
            <a:r>
              <a:rPr lang="pt-BR" sz="6400" dirty="0"/>
              <a:t>1994, 2007, 2011</a:t>
            </a:r>
            <a:r>
              <a:rPr lang="es-ES_tradnl" sz="6400" dirty="0"/>
              <a:t> 						</a:t>
            </a:r>
            <a:r>
              <a:rPr lang="es-ES_tradnl" sz="6400" dirty="0" err="1"/>
              <a:t>Ramsay</a:t>
            </a:r>
            <a:r>
              <a:rPr lang="es-ES_tradnl" sz="6400" dirty="0"/>
              <a:t>, </a:t>
            </a:r>
            <a:r>
              <a:rPr lang="es-ES_tradnl" sz="6400" dirty="0" err="1"/>
              <a:t>Iain</a:t>
            </a:r>
            <a:r>
              <a:rPr lang="es-ES_tradnl" sz="6400" dirty="0"/>
              <a:t> (2017)</a:t>
            </a:r>
          </a:p>
          <a:p>
            <a:r>
              <a:rPr lang="es-ES_tradnl" sz="6400" dirty="0"/>
              <a:t>Bélgica: </a:t>
            </a:r>
            <a:r>
              <a:rPr lang="pt-BR" sz="6400" dirty="0"/>
              <a:t>1997, 2005, 2009</a:t>
            </a:r>
            <a:r>
              <a:rPr lang="es-ES_tradnl" sz="6400" dirty="0"/>
              <a:t> </a:t>
            </a:r>
          </a:p>
          <a:p>
            <a:r>
              <a:rPr lang="es-ES_tradnl" sz="6400" dirty="0"/>
              <a:t>Holanda: </a:t>
            </a:r>
            <a:r>
              <a:rPr lang="pt-BR" sz="6400" dirty="0"/>
              <a:t>1998, 2007, 2008</a:t>
            </a:r>
            <a:r>
              <a:rPr lang="es-ES_tradnl" sz="6400" dirty="0"/>
              <a:t> </a:t>
            </a:r>
          </a:p>
          <a:p>
            <a:r>
              <a:rPr lang="es-ES_tradnl" sz="6400" dirty="0"/>
              <a:t>Luxemburgo: </a:t>
            </a:r>
            <a:r>
              <a:rPr lang="pt-BR" sz="6400" dirty="0"/>
              <a:t>2000, 2013</a:t>
            </a:r>
            <a:r>
              <a:rPr lang="es-ES_tradnl" sz="6400" dirty="0"/>
              <a:t> </a:t>
            </a:r>
          </a:p>
          <a:p>
            <a:r>
              <a:rPr lang="es-ES_tradnl" sz="6400" dirty="0"/>
              <a:t>Estonia: </a:t>
            </a:r>
            <a:r>
              <a:rPr lang="pt-BR" sz="6400" dirty="0"/>
              <a:t>2003, 2010</a:t>
            </a:r>
            <a:r>
              <a:rPr lang="es-ES_tradnl" sz="6400" dirty="0"/>
              <a:t> </a:t>
            </a:r>
          </a:p>
          <a:p>
            <a:r>
              <a:rPr lang="es-ES_tradnl" sz="6400" dirty="0"/>
              <a:t>Portugal: </a:t>
            </a:r>
            <a:r>
              <a:rPr lang="pt-BR" sz="6400" dirty="0"/>
              <a:t>2004, 2012</a:t>
            </a:r>
            <a:r>
              <a:rPr lang="es-ES_tradnl" sz="6400" dirty="0"/>
              <a:t> </a:t>
            </a:r>
          </a:p>
          <a:p>
            <a:r>
              <a:rPr lang="es-ES_tradnl" sz="6400" dirty="0"/>
              <a:t>República Checa: </a:t>
            </a:r>
            <a:r>
              <a:rPr lang="pt-BR" sz="6400" dirty="0"/>
              <a:t>2006, 2008</a:t>
            </a:r>
            <a:r>
              <a:rPr lang="es-ES_tradnl" sz="6400" dirty="0"/>
              <a:t> </a:t>
            </a:r>
          </a:p>
          <a:p>
            <a:r>
              <a:rPr lang="es-ES_tradnl" sz="6400" dirty="0"/>
              <a:t>Eslovenia: </a:t>
            </a:r>
            <a:r>
              <a:rPr lang="pt-BR" sz="6400" dirty="0"/>
              <a:t>2007, 2015</a:t>
            </a:r>
            <a:r>
              <a:rPr lang="es-ES_tradnl" sz="6400" dirty="0"/>
              <a:t>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88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44600" y="1443841"/>
            <a:ext cx="911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Desde 2003: la Comisión Europea recomendó la adopción de un sistema de insolvencia para personas naturales con exoneración de adeudos.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Crisis 2008: 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Fondo Monetario Internacional (</a:t>
            </a:r>
            <a:r>
              <a:rPr lang="es-ES_tradnl" sz="2400" dirty="0" err="1">
                <a:latin typeface="Arial" charset="0"/>
                <a:ea typeface="Calibri" charset="0"/>
                <a:cs typeface="Times New Roman" charset="0"/>
              </a:rPr>
              <a:t>World</a:t>
            </a: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s-ES_tradnl" sz="2400" dirty="0" err="1">
                <a:latin typeface="Arial" charset="0"/>
                <a:ea typeface="Calibri" charset="0"/>
                <a:cs typeface="Times New Roman" charset="0"/>
              </a:rPr>
              <a:t>Economic</a:t>
            </a: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 Outlook 2012)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Banco Mundial 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Banco Central Europeo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Recesiones derivadas de deuda por consumo: lenta recuperación de la economía.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es-ES_tradnl" sz="2400" dirty="0">
                <a:latin typeface="Arial" charset="0"/>
                <a:ea typeface="Calibri" charset="0"/>
                <a:cs typeface="Times New Roman" charset="0"/>
              </a:rPr>
              <a:t>Revisar o implementar procedimientos de insolvencia personas naturales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3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519</TotalTime>
  <Words>546</Words>
  <Application>Microsoft Macintosh PowerPoint</Application>
  <PresentationFormat>Panorámica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Bradley Hand</vt:lpstr>
      <vt:lpstr>Calibri</vt:lpstr>
      <vt:lpstr>Century Gothic</vt:lpstr>
      <vt:lpstr>Symbol</vt:lpstr>
      <vt:lpstr>Times New Roman</vt:lpstr>
      <vt:lpstr>Wingdings</vt:lpstr>
      <vt:lpstr>Wingdings 3</vt:lpstr>
      <vt:lpstr>Ión</vt:lpstr>
      <vt:lpstr>DEBO, NO NIEGO PAGO, NO TENGO UNA PROPUESTA DE INSOLVENCIA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Paulatinamente ha sido adoptado en otros países (tradición civilista):</vt:lpstr>
      <vt:lpstr>Presentación de PowerPoint</vt:lpstr>
      <vt:lpstr>Después de la crisis 2008:</vt:lpstr>
      <vt:lpstr>Ventajas / Beneficios:</vt:lpstr>
      <vt:lpstr>Presentación de PowerPoint</vt:lpstr>
      <vt:lpstr>Presentación de PowerPoint</vt:lpstr>
      <vt:lpstr>América Latina</vt:lpstr>
      <vt:lpstr>MÉXICO Procedimientos concursales (CCs/CPCs):    </vt:lpstr>
      <vt:lpstr>Procedimientos concursales NO toman en cuenta derechos de personas físicas   Empresa = liquidar Personas físicas:     Alimento (comida, vestido, habitación, atención        médica)     Educación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NECESIDAD DE UN PROCEDIMIENTO DE INSOLVENCIA PARA PERSONAS FÍSICAS NO COMERCIANTES EN MÉXICO </dc:title>
  <dc:creator>Rosa Ma. Rojas Vertiz</dc:creator>
  <cp:lastModifiedBy/>
  <cp:revision>42</cp:revision>
  <dcterms:created xsi:type="dcterms:W3CDTF">2017-05-03T23:43:01Z</dcterms:created>
  <dcterms:modified xsi:type="dcterms:W3CDTF">2018-04-26T13:33:20Z</dcterms:modified>
</cp:coreProperties>
</file>