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5" r:id="rId1"/>
  </p:sldMasterIdLst>
  <p:notesMasterIdLst>
    <p:notesMasterId r:id="rId27"/>
  </p:notesMasterIdLst>
  <p:sldIdLst>
    <p:sldId id="256" r:id="rId2"/>
    <p:sldId id="258" r:id="rId3"/>
    <p:sldId id="259" r:id="rId4"/>
    <p:sldId id="260" r:id="rId5"/>
    <p:sldId id="267" r:id="rId6"/>
    <p:sldId id="268" r:id="rId7"/>
    <p:sldId id="261" r:id="rId8"/>
    <p:sldId id="262" r:id="rId9"/>
    <p:sldId id="263" r:id="rId10"/>
    <p:sldId id="264" r:id="rId11"/>
    <p:sldId id="273" r:id="rId12"/>
    <p:sldId id="274" r:id="rId13"/>
    <p:sldId id="275" r:id="rId14"/>
    <p:sldId id="276" r:id="rId15"/>
    <p:sldId id="271" r:id="rId16"/>
    <p:sldId id="270" r:id="rId17"/>
    <p:sldId id="272" r:id="rId18"/>
    <p:sldId id="277" r:id="rId19"/>
    <p:sldId id="278" r:id="rId20"/>
    <p:sldId id="279" r:id="rId21"/>
    <p:sldId id="280" r:id="rId22"/>
    <p:sldId id="282" r:id="rId23"/>
    <p:sldId id="281" r:id="rId24"/>
    <p:sldId id="265" r:id="rId25"/>
    <p:sldId id="266" r:id="rId2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4660"/>
  </p:normalViewPr>
  <p:slideViewPr>
    <p:cSldViewPr snapToGrid="0">
      <p:cViewPr>
        <p:scale>
          <a:sx n="115" d="100"/>
          <a:sy n="115" d="100"/>
        </p:scale>
        <p:origin x="1368" y="4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E2D50-1803-C94C-8325-40647547D1D0}" type="datetimeFigureOut">
              <a:rPr lang="es-ES_tradnl" smtClean="0"/>
              <a:t>24/4/18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12B62-FDFC-9446-8DA7-CFC86EC7AE6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4462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3B80-C07B-4A61-B518-8EF76D10240F}" type="datetimeFigureOut">
              <a:rPr lang="es-MX" smtClean="0"/>
              <a:t>24/04/18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88BD-A3EF-4ED5-B09A-98E4719A2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80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3B80-C07B-4A61-B518-8EF76D10240F}" type="datetimeFigureOut">
              <a:rPr lang="es-MX" smtClean="0"/>
              <a:t>24/04/18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88BD-A3EF-4ED5-B09A-98E4719A2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597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3B80-C07B-4A61-B518-8EF76D10240F}" type="datetimeFigureOut">
              <a:rPr lang="es-MX" smtClean="0"/>
              <a:t>24/04/18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88BD-A3EF-4ED5-B09A-98E4719A2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6089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3B80-C07B-4A61-B518-8EF76D10240F}" type="datetimeFigureOut">
              <a:rPr lang="es-MX" smtClean="0"/>
              <a:t>24/04/18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88BD-A3EF-4ED5-B09A-98E4719A2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0090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3B80-C07B-4A61-B518-8EF76D10240F}" type="datetimeFigureOut">
              <a:rPr lang="es-MX" smtClean="0"/>
              <a:t>24/04/18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88BD-A3EF-4ED5-B09A-98E4719A2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7025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3B80-C07B-4A61-B518-8EF76D10240F}" type="datetimeFigureOut">
              <a:rPr lang="es-MX" smtClean="0"/>
              <a:t>24/04/18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88BD-A3EF-4ED5-B09A-98E4719A2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190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3B80-C07B-4A61-B518-8EF76D10240F}" type="datetimeFigureOut">
              <a:rPr lang="es-MX" smtClean="0"/>
              <a:t>24/04/18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88BD-A3EF-4ED5-B09A-98E4719A2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0083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3B80-C07B-4A61-B518-8EF76D10240F}" type="datetimeFigureOut">
              <a:rPr lang="es-MX" smtClean="0"/>
              <a:t>24/04/18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88BD-A3EF-4ED5-B09A-98E4719A2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2823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3B80-C07B-4A61-B518-8EF76D10240F}" type="datetimeFigureOut">
              <a:rPr lang="es-MX" smtClean="0"/>
              <a:t>24/04/18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88BD-A3EF-4ED5-B09A-98E4719A2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416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3B80-C07B-4A61-B518-8EF76D10240F}" type="datetimeFigureOut">
              <a:rPr lang="es-MX" smtClean="0"/>
              <a:t>24/04/18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88BD-A3EF-4ED5-B09A-98E4719A2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9226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3B80-C07B-4A61-B518-8EF76D10240F}" type="datetimeFigureOut">
              <a:rPr lang="es-MX" smtClean="0"/>
              <a:t>24/04/18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88BD-A3EF-4ED5-B09A-98E4719A2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4546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23B80-C07B-4A61-B518-8EF76D10240F}" type="datetimeFigureOut">
              <a:rPr lang="es-MX" smtClean="0"/>
              <a:t>24/04/18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688BD-A3EF-4ED5-B09A-98E4719A2D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065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161455"/>
            <a:ext cx="9144000" cy="1922174"/>
          </a:xfrm>
        </p:spPr>
        <p:txBody>
          <a:bodyPr>
            <a:normAutofit/>
          </a:bodyPr>
          <a:lstStyle/>
          <a:p>
            <a:r>
              <a:rPr lang="es-MX" sz="2000" b="1" dirty="0">
                <a:latin typeface="Arial" charset="0"/>
                <a:ea typeface="Arial" charset="0"/>
                <a:cs typeface="Arial" charset="0"/>
              </a:rPr>
              <a:t>La Sociedad </a:t>
            </a:r>
            <a:r>
              <a:rPr lang="es-MX" sz="2000" b="1">
                <a:latin typeface="Arial" charset="0"/>
                <a:ea typeface="Arial" charset="0"/>
                <a:cs typeface="Arial" charset="0"/>
              </a:rPr>
              <a:t>Anónima Bursátil</a:t>
            </a:r>
            <a:br>
              <a:rPr lang="es-MX" sz="2000" b="1">
                <a:latin typeface="Arial" charset="0"/>
                <a:ea typeface="Arial" charset="0"/>
                <a:cs typeface="Arial" charset="0"/>
              </a:rPr>
            </a:br>
            <a:br>
              <a:rPr lang="es-MX" sz="2000" b="1" dirty="0">
                <a:latin typeface="Arial" charset="0"/>
                <a:ea typeface="Arial" charset="0"/>
                <a:cs typeface="Arial" charset="0"/>
              </a:rPr>
            </a:br>
            <a:r>
              <a:rPr lang="es-MX" sz="2000" b="1" dirty="0">
                <a:latin typeface="Arial" charset="0"/>
                <a:ea typeface="Arial" charset="0"/>
                <a:cs typeface="Arial" charset="0"/>
              </a:rPr>
              <a:t>(Consideraciones sobre los elementos que determinaron</a:t>
            </a:r>
            <a:br>
              <a:rPr lang="es-MX" sz="2000" dirty="0">
                <a:latin typeface="Arial" charset="0"/>
                <a:ea typeface="Arial" charset="0"/>
                <a:cs typeface="Arial" charset="0"/>
              </a:rPr>
            </a:br>
            <a:r>
              <a:rPr lang="es-MX" sz="2000" b="1" dirty="0">
                <a:latin typeface="Arial" charset="0"/>
                <a:ea typeface="Arial" charset="0"/>
                <a:cs typeface="Arial" charset="0"/>
              </a:rPr>
              <a:t>en la legislación mexicana sus características societarias)</a:t>
            </a:r>
            <a:br>
              <a:rPr lang="es-MX" sz="2000" dirty="0">
                <a:latin typeface="Arial" charset="0"/>
                <a:ea typeface="Arial" charset="0"/>
                <a:cs typeface="Arial" charset="0"/>
              </a:rPr>
            </a:br>
            <a:endParaRPr lang="es-MX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2141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75413" y="384464"/>
            <a:ext cx="10993581" cy="623455"/>
          </a:xfrm>
        </p:spPr>
        <p:txBody>
          <a:bodyPr>
            <a:noAutofit/>
          </a:bodyPr>
          <a:lstStyle/>
          <a:p>
            <a:r>
              <a:rPr lang="es-MX" sz="2800" b="1" dirty="0">
                <a:latin typeface="Arial" charset="0"/>
                <a:ea typeface="Arial" charset="0"/>
                <a:cs typeface="Arial" charset="0"/>
              </a:rPr>
              <a:t>Capítulo 4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91048" y="1007919"/>
            <a:ext cx="10162309" cy="5153892"/>
          </a:xfrm>
        </p:spPr>
        <p:txBody>
          <a:bodyPr>
            <a:normAutofit/>
          </a:bodyPr>
          <a:lstStyle/>
          <a:p>
            <a:r>
              <a:rPr lang="es-MX" sz="2000" b="1" dirty="0">
                <a:latin typeface="Arial" charset="0"/>
                <a:ea typeface="Arial" charset="0"/>
                <a:cs typeface="Arial" charset="0"/>
              </a:rPr>
              <a:t>Notas jurídicas que distinguen la </a:t>
            </a:r>
            <a:r>
              <a:rPr lang="es-MX" sz="2000" b="1" dirty="0" err="1">
                <a:latin typeface="Arial" charset="0"/>
                <a:ea typeface="Arial" charset="0"/>
                <a:cs typeface="Arial" charset="0"/>
              </a:rPr>
              <a:t>SAB</a:t>
            </a:r>
            <a:r>
              <a:rPr lang="es-MX" sz="2000" b="1" dirty="0">
                <a:latin typeface="Arial" charset="0"/>
                <a:ea typeface="Arial" charset="0"/>
                <a:cs typeface="Arial" charset="0"/>
              </a:rPr>
              <a:t> de cualquier otra </a:t>
            </a:r>
            <a:r>
              <a:rPr lang="es-MX" sz="2000" b="1" dirty="0" err="1">
                <a:latin typeface="Arial" charset="0"/>
                <a:ea typeface="Arial" charset="0"/>
                <a:cs typeface="Arial" charset="0"/>
              </a:rPr>
              <a:t>SA</a:t>
            </a:r>
            <a:endParaRPr lang="es-MX" sz="2000" b="1" dirty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La reversa legal de subtipo.</a:t>
            </a: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La </a:t>
            </a:r>
            <a:r>
              <a:rPr lang="es-MX" sz="2000" i="1" dirty="0" err="1">
                <a:latin typeface="Arial" charset="0"/>
                <a:ea typeface="Arial" charset="0"/>
                <a:cs typeface="Arial" charset="0"/>
              </a:rPr>
              <a:t>affectio</a:t>
            </a:r>
            <a:r>
              <a:rPr lang="es-MX" sz="2000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MX" sz="2000" i="1" dirty="0" err="1">
                <a:latin typeface="Arial" charset="0"/>
                <a:ea typeface="Arial" charset="0"/>
                <a:cs typeface="Arial" charset="0"/>
              </a:rPr>
              <a:t>societatis</a:t>
            </a: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 expresa en ley (visión capitalista [vs] institucional o social).</a:t>
            </a: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La diligencia y lealtad.</a:t>
            </a: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Influencia de la tesis monista en la </a:t>
            </a:r>
            <a:r>
              <a:rPr lang="es-MX" sz="2000" dirty="0" err="1">
                <a:latin typeface="Arial" charset="0"/>
                <a:ea typeface="Arial" charset="0"/>
                <a:cs typeface="Arial" charset="0"/>
              </a:rPr>
              <a:t>SAB</a:t>
            </a: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 y en sus órganos sociales.</a:t>
            </a: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Visión de la SAB como entidad económica.</a:t>
            </a:r>
          </a:p>
        </p:txBody>
      </p:sp>
    </p:spTree>
    <p:extLst>
      <p:ext uri="{BB962C8B-B14F-4D97-AF65-F5344CB8AC3E}">
        <p14:creationId xmlns:p14="http://schemas.microsoft.com/office/powerpoint/2010/main" val="3878709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75413" y="194897"/>
            <a:ext cx="10993581" cy="623455"/>
          </a:xfrm>
        </p:spPr>
        <p:txBody>
          <a:bodyPr>
            <a:noAutofit/>
          </a:bodyPr>
          <a:lstStyle/>
          <a:p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Notas jurídicas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22218" y="705315"/>
            <a:ext cx="10162309" cy="5153892"/>
          </a:xfrm>
        </p:spPr>
        <p:txBody>
          <a:bodyPr>
            <a:normAutofit lnSpcReduction="10000"/>
          </a:bodyPr>
          <a:lstStyle/>
          <a:p>
            <a:endParaRPr lang="es-MX" sz="1800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Affectio Societatis</a:t>
            </a:r>
            <a:endParaRPr lang="es-MX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7"/>
            <a:endParaRPr lang="es-MX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4387" indent="-457200" algn="just">
              <a:buAutoNum type="alphaLcParenR"/>
            </a:pP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Régimen </a:t>
            </a:r>
            <a:r>
              <a:rPr lang="es-MX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sin encomienda expresa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57187"/>
            <a:endParaRPr lang="es-MX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7"/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MX" sz="1800" i="1" u="sng" dirty="0">
                <a:latin typeface="Arial" panose="020B0604020202020204" pitchFamily="34" charset="0"/>
                <a:cs typeface="Arial" panose="020B0604020202020204" pitchFamily="34" charset="0"/>
              </a:rPr>
              <a:t>Actuar conforme la prudencia indique cuidando el negocio como propio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marL="714375" indent="-357188" algn="just"/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indent="-357188" algn="just"/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indent="-357188" algn="just"/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b)	Régimen </a:t>
            </a:r>
            <a:r>
              <a:rPr lang="es-MX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con encomienda expresa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“Procurar c</a:t>
            </a:r>
            <a:r>
              <a:rPr lang="es-MX" sz="1800" i="1" dirty="0">
                <a:latin typeface="Arial" panose="020B0604020202020204" pitchFamily="34" charset="0"/>
                <a:cs typeface="Arial" panose="020B0604020202020204" pitchFamily="34" charset="0"/>
              </a:rPr>
              <a:t>rear valor en beneficio de la sociedad y de todos los accionistas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</a:p>
          <a:p>
            <a:r>
              <a:rPr lang="es-MX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(Tesis capitalista o </a:t>
            </a:r>
            <a:r>
              <a:rPr lang="es-MX" sz="18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modelo “shareholder value”)</a:t>
            </a:r>
          </a:p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[vs]</a:t>
            </a:r>
            <a:endParaRPr lang="es-MX" sz="1800" dirty="0">
              <a:latin typeface="Arial" charset="0"/>
              <a:ea typeface="Arial" charset="0"/>
              <a:cs typeface="Arial" charset="0"/>
            </a:endParaRPr>
          </a:p>
          <a:p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MX" sz="1800" i="1" dirty="0">
                <a:latin typeface="Arial" panose="020B0604020202020204" pitchFamily="34" charset="0"/>
                <a:cs typeface="Arial" panose="020B0604020202020204" pitchFamily="34" charset="0"/>
              </a:rPr>
              <a:t>Salvaguardar intereses de todas las partes interesadas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s-MX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(Tesis institucional o de </a:t>
            </a:r>
            <a:r>
              <a:rPr lang="es-MX" sz="18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modelo “stakeholder”)</a:t>
            </a:r>
            <a:endParaRPr lang="es-MX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356735" y="5860939"/>
            <a:ext cx="9757317" cy="5018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200" dirty="0"/>
              <a:t>Imprimir tal visión brinda seguridad jurídica e incide en la valoración de la conducta</a:t>
            </a:r>
          </a:p>
        </p:txBody>
      </p:sp>
    </p:spTree>
    <p:extLst>
      <p:ext uri="{BB962C8B-B14F-4D97-AF65-F5344CB8AC3E}">
        <p14:creationId xmlns:p14="http://schemas.microsoft.com/office/powerpoint/2010/main" val="1739680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75413" y="384464"/>
            <a:ext cx="10993581" cy="623455"/>
          </a:xfrm>
        </p:spPr>
        <p:txBody>
          <a:bodyPr>
            <a:noAutofit/>
          </a:bodyPr>
          <a:lstStyle/>
          <a:p>
            <a:br>
              <a:rPr lang="es-MX" sz="3200" b="1" dirty="0"/>
            </a:b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TESIS CAPITALISTA</a:t>
            </a:r>
            <a:endParaRPr lang="es-MX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22218" y="1036581"/>
            <a:ext cx="10162309" cy="5153892"/>
          </a:xfrm>
        </p:spPr>
        <p:txBody>
          <a:bodyPr>
            <a:noAutofit/>
          </a:bodyPr>
          <a:lstStyle/>
          <a:p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indent="-268288" algn="just">
              <a:buFont typeface="Arial" panose="020B0604020202020204" pitchFamily="34" charset="0"/>
              <a:buChar char="•"/>
            </a:pP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La tendencia </a:t>
            </a:r>
            <a:r>
              <a:rPr lang="es-MX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dominante es la tesis capitalista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indent="-268288" algn="just">
              <a:buFont typeface="Arial" panose="020B0604020202020204" pitchFamily="34" charset="0"/>
              <a:buChar char="•"/>
            </a:pP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Se reconoce que para el proceso de toma de decisiones </a:t>
            </a:r>
            <a:r>
              <a:rPr lang="es-MX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menester asumir riesgos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indent="-268288" algn="just">
              <a:buFont typeface="Arial" panose="020B0604020202020204" pitchFamily="34" charset="0"/>
              <a:buChar char="•"/>
            </a:pP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No significa que se persiga la “creación de valor” a ultranza </a:t>
            </a:r>
            <a:r>
              <a:rPr lang="es-MX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 desconocer los intereses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 de las “partes interesadas” o los “no socios”. Por  ello la doctrina alude a 2 conceptos centrales:</a:t>
            </a:r>
          </a:p>
          <a:p>
            <a:pPr algn="just"/>
            <a:endParaRPr lang="es-MX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indent="-357188" algn="just">
              <a:buAutoNum type="alphaLcParenR"/>
            </a:pP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El interés de los no socios es de </a:t>
            </a:r>
            <a:r>
              <a:rPr lang="es-MX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“riesgo fijo”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 (ley fiscal, laboral, medio ambiente). Estos riesgos se “administran” bajo el principio de exacto cumplimiento de la ley.</a:t>
            </a:r>
          </a:p>
          <a:p>
            <a:pPr marL="714375" indent="-357188" algn="just">
              <a:buAutoNum type="alphaLcParenR"/>
            </a:pPr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indent="-357188" algn="just">
              <a:buAutoNum type="alphaLcParenR"/>
            </a:pP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El interés de los socios es de </a:t>
            </a:r>
            <a:r>
              <a:rPr lang="es-MX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“riesgo residual”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. Ahí se imprimirse la idea de “maximizar” el patrimonio en virtud a esperan el mayor rendimiento posible por su riego.</a:t>
            </a:r>
          </a:p>
        </p:txBody>
      </p:sp>
    </p:spTree>
    <p:extLst>
      <p:ext uri="{BB962C8B-B14F-4D97-AF65-F5344CB8AC3E}">
        <p14:creationId xmlns:p14="http://schemas.microsoft.com/office/powerpoint/2010/main" val="815385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75413" y="239501"/>
            <a:ext cx="10993581" cy="623455"/>
          </a:xfrm>
        </p:spPr>
        <p:txBody>
          <a:bodyPr>
            <a:noAutofit/>
          </a:bodyPr>
          <a:lstStyle/>
          <a:p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Notas jurídicas sobre la responsabilidad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02888" y="1028697"/>
            <a:ext cx="10481639" cy="5450161"/>
          </a:xfrm>
        </p:spPr>
        <p:txBody>
          <a:bodyPr>
            <a:normAutofit/>
          </a:bodyPr>
          <a:lstStyle/>
          <a:p>
            <a:pPr marL="814387" indent="-457200" algn="just">
              <a:buAutoNum type="alphaLcParenR"/>
            </a:pPr>
            <a:r>
              <a:rPr lang="es-MX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Tratamiento uniforme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57187" algn="just"/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7"/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(No hay distinción sobre los diversos tipos de conducta del administrador, por lo que</a:t>
            </a:r>
          </a:p>
          <a:p>
            <a:pPr marL="357187"/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se requiere de una solución judicial para corregir el riesgo de exceso o defecto)</a:t>
            </a:r>
          </a:p>
          <a:p>
            <a:pPr marL="714375" indent="-357188"/>
            <a:endParaRPr lang="es-MX" sz="1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indent="-357188"/>
            <a:r>
              <a:rPr lang="es-MX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Culpa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 [Grave, Leve o Levísima] + Daño + Nexo Causal = Responsabilidad</a:t>
            </a:r>
          </a:p>
          <a:p>
            <a:pPr marL="714375" indent="-357188"/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Valoración en el </a:t>
            </a:r>
            <a:r>
              <a:rPr lang="es-MX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de Culpa 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[exigibilidad o no de otra conducta, error, mala fe o dolo]</a:t>
            </a:r>
          </a:p>
          <a:p>
            <a:pPr marL="714375" indent="-357188" algn="just"/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indent="-357188" algn="just"/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indent="-357188" algn="just"/>
            <a:r>
              <a:rPr lang="es-MX" sz="1800" b="1" dirty="0">
                <a:latin typeface="Arial" panose="020B0604020202020204" pitchFamily="34" charset="0"/>
                <a:cs typeface="Arial" panose="020B0604020202020204" pitchFamily="34" charset="0"/>
              </a:rPr>
              <a:t>b)	</a:t>
            </a:r>
            <a:r>
              <a:rPr lang="es-MX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Régimen moderno</a:t>
            </a:r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14375" indent="-357188"/>
            <a:endParaRPr lang="es-MX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indent="-357188"/>
            <a:r>
              <a:rPr lang="es-MX" sz="1800" dirty="0">
                <a:latin typeface="Arial" panose="020B0604020202020204" pitchFamily="34" charset="0"/>
                <a:cs typeface="Arial" panose="020B0604020202020204" pitchFamily="34" charset="0"/>
              </a:rPr>
              <a:t>(Si hay distinción legal respecto a la conducta de diligencia y lealtad del administrador)</a:t>
            </a:r>
          </a:p>
        </p:txBody>
      </p:sp>
    </p:spTree>
    <p:extLst>
      <p:ext uri="{BB962C8B-B14F-4D97-AF65-F5344CB8AC3E}">
        <p14:creationId xmlns:p14="http://schemas.microsoft.com/office/powerpoint/2010/main" val="1084963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/>
          </p:nvPr>
        </p:nvGraphicFramePr>
        <p:xfrm>
          <a:off x="758283" y="504598"/>
          <a:ext cx="10927690" cy="6226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3845">
                  <a:extLst>
                    <a:ext uri="{9D8B030D-6E8A-4147-A177-3AD203B41FA5}">
                      <a16:colId xmlns:a16="http://schemas.microsoft.com/office/drawing/2014/main" val="2982288146"/>
                    </a:ext>
                  </a:extLst>
                </a:gridCol>
                <a:gridCol w="5463845">
                  <a:extLst>
                    <a:ext uri="{9D8B030D-6E8A-4147-A177-3AD203B41FA5}">
                      <a16:colId xmlns:a16="http://schemas.microsoft.com/office/drawing/2014/main" val="1139763287"/>
                    </a:ext>
                  </a:extLst>
                </a:gridCol>
              </a:tblGrid>
              <a:tr h="443428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DILIGENCIA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LEALTAD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118257"/>
                  </a:ext>
                </a:extLst>
              </a:tr>
              <a:tr h="936538">
                <a:tc>
                  <a:txBody>
                    <a:bodyPr/>
                    <a:lstStyle/>
                    <a:p>
                      <a:pPr algn="just"/>
                      <a:r>
                        <a:rPr lang="es-MX" sz="18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Conducta esperada:</a:t>
                      </a:r>
                    </a:p>
                    <a:p>
                      <a:pPr algn="just"/>
                      <a:r>
                        <a:rPr lang="es-MX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Decisiones razonadas y de buena fe con base en información disponible.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Conducta esperada:</a:t>
                      </a:r>
                    </a:p>
                    <a:p>
                      <a:pPr algn="just"/>
                      <a:r>
                        <a:rPr lang="es-MX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Anteponer el interés social sobre el personal.</a:t>
                      </a:r>
                    </a:p>
                    <a:p>
                      <a:pPr algn="just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7144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just"/>
                      <a:r>
                        <a:rPr lang="es-MX" sz="1800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Premisas de su desempeño:</a:t>
                      </a:r>
                    </a:p>
                    <a:p>
                      <a:pPr marL="177800" marR="0" lvl="0" indent="-1778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Informarse, investigar y vigilar.</a:t>
                      </a:r>
                    </a:p>
                    <a:p>
                      <a:pPr marL="177800" marR="0" lvl="0" indent="-1778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Pericia</a:t>
                      </a:r>
                      <a:r>
                        <a:rPr lang="es-MX" sz="18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Premisas de su desempeño:</a:t>
                      </a:r>
                    </a:p>
                    <a:p>
                      <a:pPr marL="177800" marR="0" lvl="0" indent="-1778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Revelar todo tipo de conflicto de intereses.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538530"/>
                  </a:ext>
                </a:extLst>
              </a:tr>
              <a:tr h="945082">
                <a:tc>
                  <a:txBody>
                    <a:bodyPr/>
                    <a:lstStyle/>
                    <a:p>
                      <a:pPr algn="just"/>
                      <a:r>
                        <a:rPr lang="es-MX" sz="1800" b="1" i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Responsabilidad</a:t>
                      </a:r>
                    </a:p>
                    <a:p>
                      <a:pPr algn="just"/>
                      <a:r>
                        <a:rPr lang="es-MX" sz="1800" dirty="0"/>
                        <a:t>Crear espacio de </a:t>
                      </a:r>
                      <a:r>
                        <a:rPr lang="es-MX" sz="1800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inmunidad</a:t>
                      </a:r>
                      <a:r>
                        <a:rPr lang="es-MX" sz="1800" dirty="0"/>
                        <a:t> para favorecer la toma de riesgos y la discrecionalidad técnica.</a:t>
                      </a:r>
                    </a:p>
                    <a:p>
                      <a:pPr algn="just"/>
                      <a:endParaRPr lang="es-MX" sz="1800" dirty="0"/>
                    </a:p>
                    <a:p>
                      <a:pPr algn="just"/>
                      <a:r>
                        <a:rPr lang="es-MX" sz="1800" dirty="0"/>
                        <a:t>Rige </a:t>
                      </a:r>
                      <a:r>
                        <a:rPr lang="es-MX" sz="18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principio de “sustituibilidad” de la responsabilidad.</a:t>
                      </a:r>
                    </a:p>
                    <a:p>
                      <a:pPr algn="just"/>
                      <a:endParaRPr lang="es-MX" sz="1800" dirty="0"/>
                    </a:p>
                    <a:p>
                      <a:pPr algn="just"/>
                      <a:r>
                        <a:rPr lang="es-MX" sz="1800" dirty="0" err="1"/>
                        <a:t>Vgr</a:t>
                      </a:r>
                      <a:r>
                        <a:rPr lang="es-MX" sz="1800" dirty="0"/>
                        <a:t>. Limitación y excluyentes de responsabilidad, carga de la prueba a quien exige reparación de daño y cobertura personal como el pago de seguros o fianzas, ante eventuales contingencias).</a:t>
                      </a:r>
                    </a:p>
                    <a:p>
                      <a:pPr algn="just"/>
                      <a:endParaRPr lang="es-MX" sz="1800" dirty="0"/>
                    </a:p>
                    <a:p>
                      <a:pPr algn="ctr"/>
                      <a:r>
                        <a:rPr lang="es-MX" sz="1800" dirty="0"/>
                        <a:t>ESTO CORRIGE EL RIESGO DE </a:t>
                      </a:r>
                      <a:r>
                        <a:rPr lang="es-MX" sz="18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EXCESO</a:t>
                      </a:r>
                      <a:r>
                        <a:rPr lang="es-MX" sz="1800" dirty="0"/>
                        <a:t> EN LA DEMANDA DE RESPONSABILIDAD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800" b="1" i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Responsabilidad</a:t>
                      </a:r>
                    </a:p>
                    <a:p>
                      <a:pPr algn="just"/>
                      <a:r>
                        <a:rPr lang="es-MX" dirty="0"/>
                        <a:t>Crear régimen de </a:t>
                      </a:r>
                      <a:r>
                        <a:rPr lang="es-MX" b="1" i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severidad </a:t>
                      </a:r>
                      <a:r>
                        <a:rPr lang="es-MX" dirty="0"/>
                        <a:t>para prevenir la extracción de valor.</a:t>
                      </a:r>
                    </a:p>
                    <a:p>
                      <a:pPr algn="just"/>
                      <a:endParaRPr lang="es-MX" dirty="0"/>
                    </a:p>
                    <a:p>
                      <a:pPr algn="just"/>
                      <a:r>
                        <a:rPr lang="es-MX" dirty="0"/>
                        <a:t>Rige el </a:t>
                      </a:r>
                      <a:r>
                        <a:rPr lang="es-MX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principio indemnizatorio</a:t>
                      </a:r>
                      <a:r>
                        <a:rPr lang="es-MX" dirty="0"/>
                        <a:t> de la reparación del daño por hecho ilícito en donde no se admite limitación de responsabilidad alguna.</a:t>
                      </a:r>
                    </a:p>
                    <a:p>
                      <a:pPr algn="just"/>
                      <a:endParaRPr lang="es-MX" dirty="0"/>
                    </a:p>
                    <a:p>
                      <a:pPr algn="just"/>
                      <a:r>
                        <a:rPr lang="es-MX" dirty="0" err="1"/>
                        <a:t>Vgr</a:t>
                      </a:r>
                      <a:r>
                        <a:rPr lang="es-MX" dirty="0"/>
                        <a:t>. Todo lo contrario.</a:t>
                      </a:r>
                    </a:p>
                    <a:p>
                      <a:pPr algn="just"/>
                      <a:endParaRPr lang="es-MX" dirty="0"/>
                    </a:p>
                    <a:p>
                      <a:pPr algn="just"/>
                      <a:endParaRPr lang="es-MX" sz="1800" dirty="0"/>
                    </a:p>
                    <a:p>
                      <a:pPr algn="ctr"/>
                      <a:r>
                        <a:rPr lang="es-MX" sz="1800" dirty="0"/>
                        <a:t>ESTO CORRIGE EL RIESGO DE </a:t>
                      </a:r>
                      <a:r>
                        <a:rPr lang="es-MX" sz="18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DEFECTO</a:t>
                      </a:r>
                      <a:r>
                        <a:rPr lang="es-MX" sz="1800" dirty="0"/>
                        <a:t> EN LA DEMANDA DE RESPONSABILIDAD</a:t>
                      </a:r>
                    </a:p>
                    <a:p>
                      <a:pPr algn="just"/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374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276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9FB6F-634B-449A-BEBA-741556713F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6173"/>
            <a:ext cx="9144000" cy="560964"/>
          </a:xfrm>
        </p:spPr>
        <p:txBody>
          <a:bodyPr>
            <a:noAutofit/>
          </a:bodyPr>
          <a:lstStyle/>
          <a:p>
            <a:r>
              <a:rPr lang="es-MX" sz="2000" b="1" dirty="0">
                <a:latin typeface="Arial" charset="0"/>
                <a:ea typeface="Arial" charset="0"/>
                <a:cs typeface="Arial" charset="0"/>
              </a:rPr>
              <a:t>Regla “</a:t>
            </a:r>
            <a:r>
              <a:rPr lang="es-MX" sz="2000" b="1" i="1" dirty="0">
                <a:latin typeface="Arial" charset="0"/>
                <a:ea typeface="Arial" charset="0"/>
                <a:cs typeface="Arial" charset="0"/>
              </a:rPr>
              <a:t>Business Judgment Rule</a:t>
            </a:r>
            <a:r>
              <a:rPr lang="es-MX" sz="2000" b="1" dirty="0">
                <a:latin typeface="Arial" charset="0"/>
                <a:ea typeface="Arial" charset="0"/>
                <a:cs typeface="Arial" charset="0"/>
              </a:rPr>
              <a:t>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7C24F0-89C0-4498-8B91-7702CBA1E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05345"/>
            <a:ext cx="9144000" cy="4966855"/>
          </a:xfrm>
        </p:spPr>
        <p:txBody>
          <a:bodyPr>
            <a:normAutofit/>
          </a:bodyPr>
          <a:lstStyle/>
          <a:p>
            <a:endParaRPr lang="es-MX" sz="16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1600" dirty="0">
                <a:latin typeface="Arial" charset="0"/>
                <a:ea typeface="Arial" charset="0"/>
                <a:cs typeface="Arial" charset="0"/>
              </a:rPr>
              <a:t>La regla del “</a:t>
            </a:r>
            <a:r>
              <a:rPr lang="es-MX" sz="1600" i="1" dirty="0" err="1">
                <a:latin typeface="Arial" charset="0"/>
                <a:ea typeface="Arial" charset="0"/>
                <a:cs typeface="Arial" charset="0"/>
              </a:rPr>
              <a:t>business</a:t>
            </a:r>
            <a:r>
              <a:rPr lang="es-MX" sz="1600" i="1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MX" sz="1600" i="1" dirty="0" err="1">
                <a:latin typeface="Arial" charset="0"/>
                <a:ea typeface="Arial" charset="0"/>
                <a:cs typeface="Arial" charset="0"/>
              </a:rPr>
              <a:t>judgment</a:t>
            </a:r>
            <a:r>
              <a:rPr lang="es-MX" sz="1600" i="1" dirty="0">
                <a:latin typeface="Arial" charset="0"/>
                <a:ea typeface="Arial" charset="0"/>
                <a:cs typeface="Arial" charset="0"/>
              </a:rPr>
              <a:t> rule</a:t>
            </a:r>
            <a:r>
              <a:rPr lang="es-MX" sz="1600" dirty="0">
                <a:latin typeface="Arial" charset="0"/>
                <a:ea typeface="Arial" charset="0"/>
                <a:cs typeface="Arial" charset="0"/>
              </a:rPr>
              <a:t>” asume el principio de que los jueces no revisarán (no sancionarán o condenarán) las decisiones tomadas por los administradores que a la postre resulten perjudiciales para la sociedad, siempre y cuando se hayan ajustado a ciertos principios:</a:t>
            </a:r>
          </a:p>
          <a:p>
            <a:pPr algn="just"/>
            <a:endParaRPr lang="es-MX" sz="1600" dirty="0">
              <a:latin typeface="Arial" charset="0"/>
              <a:ea typeface="Arial" charset="0"/>
              <a:cs typeface="Arial" charset="0"/>
            </a:endParaRPr>
          </a:p>
          <a:p>
            <a:pPr marL="914400" lvl="1" indent="-457200" algn="just">
              <a:buAutoNum type="alphaLcParenR"/>
            </a:pPr>
            <a:r>
              <a:rPr lang="es-MX" sz="1600" dirty="0">
                <a:latin typeface="Arial" charset="0"/>
                <a:ea typeface="Arial" charset="0"/>
                <a:cs typeface="Arial" charset="0"/>
              </a:rPr>
              <a:t>Que actúen de buena fe.</a:t>
            </a:r>
          </a:p>
          <a:p>
            <a:pPr marL="914400" lvl="1" indent="-457200" algn="just">
              <a:buAutoNum type="alphaLcParenR"/>
            </a:pPr>
            <a:r>
              <a:rPr lang="es-MX" sz="1600" dirty="0">
                <a:latin typeface="Arial" charset="0"/>
                <a:ea typeface="Arial" charset="0"/>
                <a:cs typeface="Arial" charset="0"/>
              </a:rPr>
              <a:t>Que la decisión se encuentre dentro de la esfera de la competencia del administrador o bien, que el acto se ejecute en cumplimiento de un mandato legal o regulatorio;</a:t>
            </a:r>
          </a:p>
          <a:p>
            <a:pPr marL="914400" lvl="1" indent="-457200" algn="just">
              <a:buAutoNum type="alphaLcParenR"/>
            </a:pPr>
            <a:r>
              <a:rPr lang="es-MX" sz="1600" dirty="0">
                <a:latin typeface="Arial" charset="0"/>
                <a:ea typeface="Arial" charset="0"/>
                <a:cs typeface="Arial" charset="0"/>
              </a:rPr>
              <a:t>Que la decisión no hubiera significado la asunción de riesgos extraordinarios o sus actos sean conformes con los negocios sociales ordinarios, y</a:t>
            </a:r>
          </a:p>
          <a:p>
            <a:pPr marL="914400" lvl="1" indent="-457200" algn="just">
              <a:buAutoNum type="alphaLcParenR"/>
            </a:pPr>
            <a:r>
              <a:rPr lang="es-MX" sz="1600" dirty="0">
                <a:latin typeface="Arial" charset="0"/>
                <a:ea typeface="Arial" charset="0"/>
                <a:cs typeface="Arial" charset="0"/>
              </a:rPr>
              <a:t>Que se hayan informado de forma adecuada y suficiente. </a:t>
            </a:r>
          </a:p>
        </p:txBody>
      </p:sp>
    </p:spTree>
    <p:extLst>
      <p:ext uri="{BB962C8B-B14F-4D97-AF65-F5344CB8AC3E}">
        <p14:creationId xmlns:p14="http://schemas.microsoft.com/office/powerpoint/2010/main" val="18088905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9FB6F-634B-449A-BEBA-741556713F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6173"/>
            <a:ext cx="9144000" cy="560964"/>
          </a:xfrm>
        </p:spPr>
        <p:txBody>
          <a:bodyPr>
            <a:noAutofit/>
          </a:bodyPr>
          <a:lstStyle/>
          <a:p>
            <a:r>
              <a:rPr lang="es-MX" sz="2800" b="1" dirty="0"/>
              <a:t>Regla “</a:t>
            </a:r>
            <a:r>
              <a:rPr lang="es-MX" sz="2800" b="1" i="1" dirty="0"/>
              <a:t>Business Judgment Rule</a:t>
            </a:r>
            <a:r>
              <a:rPr lang="es-MX" sz="2800" b="1" dirty="0"/>
              <a:t>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7C24F0-89C0-4498-8B91-7702CBA1E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21111"/>
            <a:ext cx="9144000" cy="4966855"/>
          </a:xfrm>
        </p:spPr>
        <p:txBody>
          <a:bodyPr>
            <a:normAutofit fontScale="92500" lnSpcReduction="10000"/>
          </a:bodyPr>
          <a:lstStyle/>
          <a:p>
            <a:endParaRPr lang="es-MX" sz="2000" dirty="0">
              <a:latin typeface="Calibri" charset="0"/>
              <a:ea typeface="Calibri" charset="0"/>
              <a:cs typeface="Calibri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Calibri" charset="0"/>
                <a:ea typeface="Calibri" charset="0"/>
                <a:cs typeface="Calibri" charset="0"/>
              </a:rPr>
              <a:t>Los administradores de cualquier sociedad pueden y deben asumir riesgos y si el negocio fracasa, la aplicación de la regla que analizamos debe serles útil para neutralizar cualquier intento de imputar responsabilidad por el resarcimiento de los perjuicios sufridos, siempre y cuando se hubieren ajustado a sus principios rectores.</a:t>
            </a:r>
          </a:p>
          <a:p>
            <a:endParaRPr lang="es-MX" sz="2000" b="1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s-MX" sz="20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Busca crear un espacio de “inmunidad” </a:t>
            </a:r>
          </a:p>
          <a:p>
            <a:r>
              <a:rPr lang="es-MX" sz="20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mediante un régimen legal de excluyentes de responsabilidad</a:t>
            </a:r>
            <a:endParaRPr lang="es-MX" sz="2000" dirty="0">
              <a:latin typeface="Calibri" charset="0"/>
              <a:ea typeface="Calibri" charset="0"/>
              <a:cs typeface="Calibri" charset="0"/>
            </a:endParaRPr>
          </a:p>
          <a:p>
            <a:pPr algn="just"/>
            <a:endParaRPr lang="es-MX" sz="2000" dirty="0">
              <a:latin typeface="Calibri" charset="0"/>
              <a:ea typeface="Calibri" charset="0"/>
              <a:cs typeface="Calibri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Calibri" charset="0"/>
                <a:ea typeface="Calibri" charset="0"/>
                <a:cs typeface="Calibri" charset="0"/>
              </a:rPr>
              <a:t>La función de administrar </a:t>
            </a:r>
            <a:r>
              <a:rPr lang="es-MX" sz="2000" b="1" u="sng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no</a:t>
            </a:r>
            <a:r>
              <a:rPr lang="es-MX" sz="2000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s-MX" sz="2000" dirty="0">
                <a:latin typeface="Calibri" charset="0"/>
                <a:ea typeface="Calibri" charset="0"/>
                <a:cs typeface="Calibri" charset="0"/>
              </a:rPr>
              <a:t>debe ser valorada (en instancia particular o judicial) utilizando criterios que se basen en la cuantía de los resultados obtenidos según se reporten ganancias o pérdidas, </a:t>
            </a:r>
            <a:r>
              <a:rPr lang="es-MX" sz="20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ya que la naturaleza de la obligación de administrar no es la de una obligación de “</a:t>
            </a:r>
            <a:r>
              <a:rPr lang="es-MX" sz="2000" b="1" u="sng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resultado</a:t>
            </a:r>
            <a:r>
              <a:rPr lang="es-MX" sz="20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” sino la de una de “</a:t>
            </a:r>
            <a:r>
              <a:rPr lang="es-MX" sz="2000" b="1" u="sng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medio</a:t>
            </a:r>
            <a:r>
              <a:rPr lang="es-MX" sz="20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”.</a:t>
            </a:r>
          </a:p>
          <a:p>
            <a:endParaRPr lang="es-MX" sz="2000" b="1" dirty="0">
              <a:solidFill>
                <a:srgbClr val="FF0000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es-MX" sz="20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Pero exije cumplir con un canon de capacidad o competencia técnica</a:t>
            </a:r>
          </a:p>
          <a:p>
            <a:r>
              <a:rPr lang="es-MX" sz="2000" b="1" dirty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 (que no es requiere el derecho civil)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000" dirty="0"/>
          </a:p>
          <a:p>
            <a:pPr algn="just"/>
            <a:endParaRPr lang="es-MX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462443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9FB6F-634B-449A-BEBA-741556713F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6173"/>
            <a:ext cx="9144000" cy="560964"/>
          </a:xfrm>
        </p:spPr>
        <p:txBody>
          <a:bodyPr>
            <a:noAutofit/>
          </a:bodyPr>
          <a:lstStyle/>
          <a:p>
            <a:r>
              <a:rPr lang="es-MX" sz="2000" b="1" dirty="0">
                <a:latin typeface="Arial" charset="0"/>
                <a:ea typeface="Arial" charset="0"/>
                <a:cs typeface="Arial" charset="0"/>
              </a:rPr>
              <a:t>Regla “</a:t>
            </a:r>
            <a:r>
              <a:rPr lang="es-MX" sz="2000" b="1" i="1" dirty="0">
                <a:latin typeface="Arial" charset="0"/>
                <a:ea typeface="Arial" charset="0"/>
                <a:cs typeface="Arial" charset="0"/>
              </a:rPr>
              <a:t>Business Judgment Rule</a:t>
            </a:r>
            <a:r>
              <a:rPr lang="es-MX" sz="2000" b="1" dirty="0">
                <a:latin typeface="Arial" charset="0"/>
                <a:ea typeface="Arial" charset="0"/>
                <a:cs typeface="Arial" charset="0"/>
              </a:rPr>
              <a:t>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7C24F0-89C0-4498-8B91-7702CBA1E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05345"/>
            <a:ext cx="9144000" cy="4966855"/>
          </a:xfrm>
        </p:spPr>
        <p:txBody>
          <a:bodyPr>
            <a:normAutofit/>
          </a:bodyPr>
          <a:lstStyle/>
          <a:p>
            <a:endParaRPr lang="es-MX" sz="2000" dirty="0"/>
          </a:p>
          <a:p>
            <a:pPr algn="just"/>
            <a:endParaRPr lang="es-MX" sz="16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MX" sz="1600" dirty="0">
                <a:latin typeface="Arial" charset="0"/>
                <a:ea typeface="Arial" charset="0"/>
                <a:cs typeface="Arial" charset="0"/>
              </a:rPr>
              <a:t>La regla opera como una presunción iuris tantum de que en la toma de decisiones los administradores actuaron de manera independiente y desinteresada, con información suficiente, de buena fe y bajo el convencimiento de estar actuando en el mejor interés de la sociedad.</a:t>
            </a:r>
          </a:p>
          <a:p>
            <a:pPr algn="just"/>
            <a:endParaRPr lang="es-MX" sz="16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MX" sz="1600" dirty="0">
                <a:latin typeface="Arial" charset="0"/>
                <a:ea typeface="Arial" charset="0"/>
                <a:cs typeface="Arial" charset="0"/>
              </a:rPr>
              <a:t>En tanto los consejeros puedan demostrar la razonabilidad de su decisión gozarán de la protección de la “</a:t>
            </a:r>
            <a:r>
              <a:rPr lang="es-MX" sz="1600" i="1" dirty="0">
                <a:latin typeface="Arial" charset="0"/>
                <a:ea typeface="Arial" charset="0"/>
                <a:cs typeface="Arial" charset="0"/>
              </a:rPr>
              <a:t>Business Judgment Rule</a:t>
            </a:r>
            <a:r>
              <a:rPr lang="es-MX" sz="1600" dirty="0">
                <a:latin typeface="Arial" charset="0"/>
                <a:ea typeface="Arial" charset="0"/>
                <a:cs typeface="Arial" charset="0"/>
              </a:rPr>
              <a:t>”.</a:t>
            </a:r>
          </a:p>
          <a:p>
            <a:pPr algn="just"/>
            <a:endParaRPr lang="es-MX" sz="16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MX" sz="1600" dirty="0">
                <a:latin typeface="Arial" charset="0"/>
                <a:ea typeface="Arial" charset="0"/>
                <a:cs typeface="Arial" charset="0"/>
              </a:rPr>
              <a:t>Si los demandantes puedan probar negligencia en su actuación, aplicaría el estándar llamado “</a:t>
            </a:r>
            <a:r>
              <a:rPr lang="es-MX" sz="1600" i="1" dirty="0">
                <a:latin typeface="Arial" charset="0"/>
                <a:ea typeface="Arial" charset="0"/>
                <a:cs typeface="Arial" charset="0"/>
              </a:rPr>
              <a:t>Entire Fairness Review</a:t>
            </a:r>
            <a:r>
              <a:rPr lang="es-MX" sz="1600" dirty="0">
                <a:latin typeface="Arial" charset="0"/>
                <a:ea typeface="Arial" charset="0"/>
                <a:cs typeface="Arial" charset="0"/>
              </a:rPr>
              <a:t>” que da lugar a una revisión más amplia de las circunstancias del caso específico, revirtiendose la carga de probar la equidad de su decisión en el administrador.</a:t>
            </a:r>
          </a:p>
        </p:txBody>
      </p:sp>
    </p:spTree>
    <p:extLst>
      <p:ext uri="{BB962C8B-B14F-4D97-AF65-F5344CB8AC3E}">
        <p14:creationId xmlns:p14="http://schemas.microsoft.com/office/powerpoint/2010/main" val="96827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9FB6F-634B-449A-BEBA-741556713F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6173"/>
            <a:ext cx="9144000" cy="560964"/>
          </a:xfrm>
        </p:spPr>
        <p:txBody>
          <a:bodyPr>
            <a:noAutofit/>
          </a:bodyPr>
          <a:lstStyle/>
          <a:p>
            <a:r>
              <a:rPr lang="es-MX" sz="2400" b="1" dirty="0">
                <a:latin typeface="Arial" charset="0"/>
                <a:ea typeface="Arial" charset="0"/>
                <a:cs typeface="Arial" charset="0"/>
              </a:rPr>
              <a:t>Conflicto de interés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7C24F0-89C0-4498-8B91-7702CBA1E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13228"/>
            <a:ext cx="9144000" cy="4966855"/>
          </a:xfrm>
        </p:spPr>
        <p:txBody>
          <a:bodyPr>
            <a:normAutofit/>
          </a:bodyPr>
          <a:lstStyle/>
          <a:p>
            <a:r>
              <a:rPr lang="es-MX" sz="2000" u="sng" dirty="0">
                <a:latin typeface="Arial" charset="0"/>
                <a:ea typeface="Arial" charset="0"/>
                <a:cs typeface="Arial" charset="0"/>
              </a:rPr>
              <a:t>BASES</a:t>
            </a: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Costo de agencia (conductas extractivas de valor).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La propensión al conflicto de intereses.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El deber de lealtad por medio del cual se procura proteger al principal con motivo de la relación de gestión.</a:t>
            </a: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MX" sz="2000" dirty="0">
                <a:latin typeface="Arial" charset="0"/>
                <a:ea typeface="Arial" charset="0"/>
                <a:cs typeface="Arial" charset="0"/>
              </a:rPr>
              <a:t>El conflicto de intereses está potencialmente presente en todas las relaciones jurídicas de gestión de negocios, sea voluntaria u orgánica (mandato, comisión mercantil, factor mercantil, agencia y administración de sociedades).</a:t>
            </a:r>
          </a:p>
        </p:txBody>
      </p:sp>
    </p:spTree>
    <p:extLst>
      <p:ext uri="{BB962C8B-B14F-4D97-AF65-F5344CB8AC3E}">
        <p14:creationId xmlns:p14="http://schemas.microsoft.com/office/powerpoint/2010/main" val="955981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9FB6F-634B-449A-BEBA-741556713F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6173"/>
            <a:ext cx="9144000" cy="560964"/>
          </a:xfrm>
        </p:spPr>
        <p:txBody>
          <a:bodyPr>
            <a:noAutofit/>
          </a:bodyPr>
          <a:lstStyle/>
          <a:p>
            <a:r>
              <a:rPr lang="es-MX" sz="2400" b="1" dirty="0">
                <a:latin typeface="Arial" charset="0"/>
                <a:ea typeface="Arial" charset="0"/>
                <a:cs typeface="Arial" charset="0"/>
              </a:rPr>
              <a:t>Conflicto de interés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7C24F0-89C0-4498-8B91-7702CBA1E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1" y="1194954"/>
            <a:ext cx="9465732" cy="4966855"/>
          </a:xfrm>
        </p:spPr>
        <p:txBody>
          <a:bodyPr>
            <a:normAutofit lnSpcReduction="10000"/>
          </a:bodyPr>
          <a:lstStyle/>
          <a:p>
            <a:pPr algn="just"/>
            <a:endParaRPr lang="es-ES" sz="18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" sz="1800" dirty="0">
                <a:latin typeface="Arial" charset="0"/>
                <a:ea typeface="Arial" charset="0"/>
                <a:cs typeface="Arial" charset="0"/>
              </a:rPr>
              <a:t>1. El concepto de “conflicto de intereses” adquiere relevancia en la medida que determina el ámbito de aplicación:</a:t>
            </a:r>
          </a:p>
          <a:p>
            <a:pPr algn="just"/>
            <a:endParaRPr lang="es-ES" sz="1800" dirty="0"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" charset="0"/>
                <a:ea typeface="Arial" charset="0"/>
                <a:cs typeface="Arial" charset="0"/>
              </a:rPr>
              <a:t>Subjetivo (aplicable a socio/accionistas o administradores), y</a:t>
            </a:r>
          </a:p>
          <a:p>
            <a:pPr algn="just"/>
            <a:endParaRPr lang="es-ES" sz="1800" dirty="0"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sz="1800" dirty="0">
                <a:latin typeface="Arial" charset="0"/>
                <a:ea typeface="Arial" charset="0"/>
                <a:cs typeface="Arial" charset="0"/>
              </a:rPr>
              <a:t>Objetivo (la cosa o servicio objeto de la gestión del agente en favor del principal).</a:t>
            </a:r>
          </a:p>
          <a:p>
            <a:pPr algn="just"/>
            <a:endParaRPr lang="es-ES" sz="18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MX" sz="1800" dirty="0">
                <a:latin typeface="Arial" charset="0"/>
                <a:ea typeface="Arial" charset="0"/>
                <a:cs typeface="Arial" charset="0"/>
              </a:rPr>
              <a:t>2. Se dice que los elementos que configuran el concepto de conflicto de intereses son:</a:t>
            </a:r>
          </a:p>
          <a:p>
            <a:pPr algn="just"/>
            <a:endParaRPr lang="es-MX" sz="1800" dirty="0"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La dualidad de intereses -los del principal y los propios del gestor que podrían serlo en forma directa o indirecta o en favor de un tercero pero que también le beneficien al gestor-, y</a:t>
            </a:r>
          </a:p>
          <a:p>
            <a:pPr algn="just"/>
            <a:endParaRPr lang="es-MX" sz="1800" dirty="0"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La potencialidad de que tal colisión de intereses tenga la capacidad de afectar los intereses del principal (riesgo de lesión o daño).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5547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805981"/>
            <a:ext cx="9144000" cy="623310"/>
          </a:xfrm>
        </p:spPr>
        <p:txBody>
          <a:bodyPr>
            <a:normAutofit/>
          </a:bodyPr>
          <a:lstStyle/>
          <a:p>
            <a:r>
              <a:rPr lang="es-MX" sz="2800" b="1" dirty="0">
                <a:latin typeface="Arial" charset="0"/>
                <a:ea typeface="Arial" charset="0"/>
                <a:cs typeface="Arial" charset="0"/>
              </a:rPr>
              <a:t>Propósito del estudio</a:t>
            </a:r>
            <a:endParaRPr lang="es-MX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215735"/>
            <a:ext cx="9144000" cy="5018809"/>
          </a:xfrm>
        </p:spPr>
        <p:txBody>
          <a:bodyPr>
            <a:normAutofit/>
          </a:bodyPr>
          <a:lstStyle/>
          <a:p>
            <a:pPr algn="l"/>
            <a:endParaRPr lang="es-MX" sz="2600" b="1" dirty="0">
              <a:latin typeface="+mj-lt"/>
              <a:ea typeface="+mj-ea"/>
              <a:cs typeface="+mj-cs"/>
            </a:endParaRPr>
          </a:p>
          <a:p>
            <a:pPr algn="l"/>
            <a:endParaRPr lang="es-MX" sz="2000" b="1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Se privilegia el análisis dogmático sobre la exégesis de la legislación.</a:t>
            </a: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Exponer los distintos sistemas jurídicos y fuentes de derecho que informaron la tipicidad societaria de la SAB.</a:t>
            </a:r>
          </a:p>
        </p:txBody>
      </p:sp>
    </p:spTree>
    <p:extLst>
      <p:ext uri="{BB962C8B-B14F-4D97-AF65-F5344CB8AC3E}">
        <p14:creationId xmlns:p14="http://schemas.microsoft.com/office/powerpoint/2010/main" val="33717778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9FB6F-634B-449A-BEBA-741556713F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6173"/>
            <a:ext cx="9144000" cy="560964"/>
          </a:xfrm>
        </p:spPr>
        <p:txBody>
          <a:bodyPr>
            <a:noAutofit/>
          </a:bodyPr>
          <a:lstStyle/>
          <a:p>
            <a:r>
              <a:rPr lang="es-MX" sz="2400" b="1" dirty="0">
                <a:latin typeface="Arial" charset="0"/>
                <a:ea typeface="Arial" charset="0"/>
                <a:cs typeface="Arial" charset="0"/>
              </a:rPr>
              <a:t>Conflicto de interés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7C24F0-89C0-4498-8B91-7702CBA1E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94954"/>
            <a:ext cx="9144000" cy="4966855"/>
          </a:xfrm>
        </p:spPr>
        <p:txBody>
          <a:bodyPr>
            <a:normAutofit/>
          </a:bodyPr>
          <a:lstStyle/>
          <a:p>
            <a:pPr algn="just"/>
            <a:endParaRPr lang="es-ES" sz="20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" sz="2000" dirty="0">
                <a:latin typeface="Arial" charset="0"/>
                <a:ea typeface="Arial" charset="0"/>
                <a:cs typeface="Arial" charset="0"/>
              </a:rPr>
              <a:t>Según la doctrina ante las relaciones jurídicas de gestión de negocios sujetas el régimen de la representación del principal, legal o voluntaria, </a:t>
            </a:r>
            <a:r>
              <a:rPr lang="es-ES" sz="20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hay conflicto de intereses cuando se reúnen 2 elementos</a:t>
            </a:r>
            <a:r>
              <a:rPr lang="es-ES" sz="2000" dirty="0">
                <a:latin typeface="Arial" charset="0"/>
                <a:ea typeface="Arial" charset="0"/>
                <a:cs typeface="Arial" charset="0"/>
              </a:rPr>
              <a:t>:</a:t>
            </a: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dirty="0">
                <a:latin typeface="Arial" charset="0"/>
                <a:ea typeface="Arial" charset="0"/>
                <a:cs typeface="Arial" charset="0"/>
              </a:rPr>
              <a:t>La existencia de un </a:t>
            </a:r>
            <a:r>
              <a:rPr lang="es-E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comportamiento interesado </a:t>
            </a:r>
            <a:r>
              <a:rPr lang="es-ES" dirty="0">
                <a:latin typeface="Arial" charset="0"/>
                <a:ea typeface="Arial" charset="0"/>
                <a:cs typeface="Arial" charset="0"/>
              </a:rPr>
              <a:t>del gestor (directo o indirecto) que se contraponen con los del principal, y</a:t>
            </a:r>
          </a:p>
          <a:p>
            <a:pPr lvl="1" algn="just"/>
            <a:endParaRPr lang="es-ES" dirty="0"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dirty="0">
                <a:latin typeface="Arial" charset="0"/>
                <a:ea typeface="Arial" charset="0"/>
                <a:cs typeface="Arial" charset="0"/>
              </a:rPr>
              <a:t>La </a:t>
            </a:r>
            <a:r>
              <a:rPr lang="es-ES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posibilidad de afectar o lesionar los intereses </a:t>
            </a:r>
            <a:r>
              <a:rPr lang="es-ES" dirty="0">
                <a:latin typeface="Arial" charset="0"/>
                <a:ea typeface="Arial" charset="0"/>
                <a:cs typeface="Arial" charset="0"/>
              </a:rPr>
              <a:t>del principal.</a:t>
            </a:r>
          </a:p>
          <a:p>
            <a:pPr algn="just"/>
            <a:endParaRPr lang="es-ES" sz="20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" sz="2000" dirty="0">
                <a:latin typeface="Arial" charset="0"/>
                <a:ea typeface="Arial" charset="0"/>
                <a:cs typeface="Arial" charset="0"/>
              </a:rPr>
              <a:t>Nuestro sistema legal (como en muchos otros) no define el concepto conflicto de intereses, pero suelen imponer el deber de lealtad a los socios y a los administradores.</a:t>
            </a:r>
            <a:endParaRPr lang="es-ES" dirty="0"/>
          </a:p>
          <a:p>
            <a:pPr algn="just"/>
            <a:endParaRPr lang="es-MX" dirty="0"/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79478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9FB6F-634B-449A-BEBA-741556713F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6173"/>
            <a:ext cx="9144000" cy="560964"/>
          </a:xfrm>
        </p:spPr>
        <p:txBody>
          <a:bodyPr>
            <a:noAutofit/>
          </a:bodyPr>
          <a:lstStyle/>
          <a:p>
            <a:r>
              <a:rPr lang="es-MX" sz="2400" b="1" dirty="0">
                <a:latin typeface="Arial" charset="0"/>
                <a:ea typeface="Arial" charset="0"/>
                <a:cs typeface="Arial" charset="0"/>
              </a:rPr>
              <a:t>Conflicto de interés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7C24F0-89C0-4498-8B91-7702CBA1E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05345"/>
            <a:ext cx="9144000" cy="4966855"/>
          </a:xfrm>
        </p:spPr>
        <p:txBody>
          <a:bodyPr>
            <a:normAutofit fontScale="85000" lnSpcReduction="20000"/>
          </a:bodyPr>
          <a:lstStyle/>
          <a:p>
            <a:endParaRPr lang="es-MX" b="1" u="sng" dirty="0">
              <a:latin typeface="Arial" charset="0"/>
              <a:ea typeface="Arial" charset="0"/>
              <a:cs typeface="Arial" charset="0"/>
            </a:endParaRPr>
          </a:p>
          <a:p>
            <a:r>
              <a:rPr lang="es-MX" b="1" u="sng" dirty="0">
                <a:latin typeface="Arial" charset="0"/>
                <a:ea typeface="Arial" charset="0"/>
                <a:cs typeface="Arial" charset="0"/>
              </a:rPr>
              <a:t>Sistemas legales de protección</a:t>
            </a:r>
          </a:p>
          <a:p>
            <a:endParaRPr lang="es-ES" sz="9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" sz="2000" dirty="0">
                <a:latin typeface="Arial" charset="0"/>
                <a:ea typeface="Arial" charset="0"/>
                <a:cs typeface="Arial" charset="0"/>
              </a:rPr>
              <a:t>El ordenamiento jurídico concede protección a una de las partes en tal tipo de relación (al principal) ante el “riesgo de lesión o daño”.</a:t>
            </a: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ES" sz="2000" dirty="0">
                <a:latin typeface="Arial" charset="0"/>
                <a:ea typeface="Arial" charset="0"/>
                <a:cs typeface="Arial" charset="0"/>
              </a:rPr>
              <a:t>Tipos de enfoque:</a:t>
            </a:r>
          </a:p>
          <a:p>
            <a:pPr algn="just"/>
            <a:endParaRPr lang="es-ES" sz="20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 algn="just">
              <a:buFont typeface="Arial" panose="020B0604020202020204" pitchFamily="34" charset="0"/>
              <a:buAutoNum type="alphaLcParenR"/>
            </a:pPr>
            <a:r>
              <a:rPr lang="es-ES" sz="20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Preventivos</a:t>
            </a:r>
            <a:r>
              <a:rPr lang="es-ES" sz="2000" dirty="0">
                <a:latin typeface="Arial" charset="0"/>
                <a:ea typeface="Arial" charset="0"/>
                <a:cs typeface="Arial" charset="0"/>
              </a:rPr>
              <a:t> cuando al reconocer el potencial “riesgo de lesión o daño” de un conflicto de intereses aparente, hipotético o potencial, le imponen al gestor, vía el deber de lealtad: </a:t>
            </a:r>
          </a:p>
          <a:p>
            <a:pPr lvl="1" algn="just"/>
            <a:endParaRPr lang="es-ES" dirty="0"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dirty="0">
                <a:latin typeface="Arial" charset="0"/>
                <a:ea typeface="Arial" charset="0"/>
                <a:cs typeface="Arial" charset="0"/>
              </a:rPr>
              <a:t>La obligación de revelar al principal su conflicto (a fin de que este autorice o gire las instrucciones que toquen).</a:t>
            </a:r>
          </a:p>
          <a:p>
            <a:pPr lvl="1" algn="just"/>
            <a:endParaRPr lang="es-ES" dirty="0">
              <a:latin typeface="Arial" charset="0"/>
              <a:ea typeface="Arial" charset="0"/>
              <a:cs typeface="Arial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s-ES" dirty="0">
                <a:latin typeface="Arial" charset="0"/>
                <a:ea typeface="Arial" charset="0"/>
                <a:cs typeface="Arial" charset="0"/>
              </a:rPr>
              <a:t>La obligación de abstenerse (por ejemplo </a:t>
            </a:r>
            <a:r>
              <a:rPr lang="mr-IN" dirty="0">
                <a:latin typeface="Arial" charset="0"/>
                <a:ea typeface="Arial" charset="0"/>
                <a:cs typeface="Arial" charset="0"/>
              </a:rPr>
              <a:t>…</a:t>
            </a:r>
            <a:r>
              <a:rPr lang="es-ES" dirty="0">
                <a:latin typeface="Arial" charset="0"/>
                <a:ea typeface="Arial" charset="0"/>
                <a:cs typeface="Arial" charset="0"/>
              </a:rPr>
              <a:t> no deliberar), y/o</a:t>
            </a:r>
          </a:p>
          <a:p>
            <a:pPr marL="457200" indent="-457200" algn="just">
              <a:buAutoNum type="alphaLcParenR"/>
            </a:pPr>
            <a:endParaRPr lang="es-ES" sz="20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 algn="just">
              <a:buAutoNum type="alphaLcParenR"/>
            </a:pPr>
            <a:r>
              <a:rPr lang="es-ES" sz="20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Indemnizatorios</a:t>
            </a:r>
            <a:r>
              <a:rPr lang="es-ES" sz="2000" dirty="0">
                <a:latin typeface="Arial" charset="0"/>
                <a:ea typeface="Arial" charset="0"/>
                <a:cs typeface="Arial" charset="0"/>
              </a:rPr>
              <a:t> del daño.</a:t>
            </a:r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algn="just"/>
            <a:endParaRPr lang="es-MX" dirty="0"/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479468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9FB6F-634B-449A-BEBA-741556713F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0408"/>
            <a:ext cx="9144000" cy="560964"/>
          </a:xfrm>
        </p:spPr>
        <p:txBody>
          <a:bodyPr>
            <a:noAutofit/>
          </a:bodyPr>
          <a:lstStyle/>
          <a:p>
            <a:r>
              <a:rPr lang="es-MX" sz="2400" b="1" dirty="0">
                <a:latin typeface="Arial" charset="0"/>
                <a:ea typeface="Arial" charset="0"/>
                <a:cs typeface="Arial" charset="0"/>
              </a:rPr>
              <a:t>Conflicto de interés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7C24F0-89C0-4498-8B91-7702CBA1E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05345"/>
            <a:ext cx="9144000" cy="4966855"/>
          </a:xfrm>
        </p:spPr>
        <p:txBody>
          <a:bodyPr>
            <a:normAutofit fontScale="92500" lnSpcReduction="20000"/>
          </a:bodyPr>
          <a:lstStyle/>
          <a:p>
            <a:r>
              <a:rPr lang="es-ES" sz="2100" b="1" u="sng" dirty="0"/>
              <a:t>UN EJEMPLO</a:t>
            </a:r>
          </a:p>
          <a:p>
            <a:r>
              <a:rPr lang="es-ES" sz="2100" b="1" u="sng" dirty="0"/>
              <a:t>EL DEBER DE LEALTAD DE LOS SOCIOS PARA CON LA SOCIEDAD</a:t>
            </a:r>
          </a:p>
          <a:p>
            <a:pPr algn="just"/>
            <a:r>
              <a:rPr lang="es-ES" sz="2100" dirty="0"/>
              <a:t> </a:t>
            </a:r>
          </a:p>
          <a:p>
            <a:r>
              <a:rPr lang="es-ES" sz="2100" dirty="0"/>
              <a:t>La “colisión de intereses” no es “conflicto de intereses”</a:t>
            </a:r>
          </a:p>
          <a:p>
            <a:pPr algn="just"/>
            <a:endParaRPr lang="es-ES" sz="2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100" dirty="0"/>
              <a:t>Entre socios no existe una relación de principal y gestor, sino de iguales, sin embargo se deben lealtad en la consecución del fin común.</a:t>
            </a:r>
          </a:p>
          <a:p>
            <a:pPr algn="just"/>
            <a:endParaRPr lang="es-ES" sz="2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100" dirty="0"/>
              <a:t>Cuando la voluntad de voto implica un interes particular sobre los negocios individuales que </a:t>
            </a:r>
            <a:r>
              <a:rPr lang="es-MX" sz="2100" b="1" u="sng" dirty="0">
                <a:solidFill>
                  <a:srgbClr val="FF0000"/>
                </a:solidFill>
              </a:rPr>
              <a:t>ubiquen al socio en una condición de contraparte de la sociedad</a:t>
            </a:r>
            <a:r>
              <a:rPr lang="es-MX" sz="2100" dirty="0"/>
              <a:t>, como si se tratase de un rol equivalente a de un tercero más que a la de socio, entonces hay conflicto.</a:t>
            </a:r>
            <a:endParaRPr lang="es-ES" sz="2100" dirty="0"/>
          </a:p>
          <a:p>
            <a:pPr algn="just"/>
            <a:endParaRPr lang="es-ES" sz="21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100" dirty="0"/>
              <a:t>Deliberar y votar sujetando los hechos a sus propios intereses para la obtención de beneficios personales, </a:t>
            </a:r>
            <a:r>
              <a:rPr lang="es-ES" sz="2100" b="1" u="sng" dirty="0">
                <a:solidFill>
                  <a:srgbClr val="FF0000"/>
                </a:solidFill>
              </a:rPr>
              <a:t>en exclusión del resto de los socios</a:t>
            </a:r>
            <a:r>
              <a:rPr lang="es-ES" sz="2100" dirty="0"/>
              <a:t>, actualiza una conducta ilícita (por ejemplo, artículos 196 de la Ley General de Sociedades Mercantiles y 52 de la Ley del Mercado de Valores).</a:t>
            </a:r>
          </a:p>
        </p:txBody>
      </p:sp>
    </p:spTree>
    <p:extLst>
      <p:ext uri="{BB962C8B-B14F-4D97-AF65-F5344CB8AC3E}">
        <p14:creationId xmlns:p14="http://schemas.microsoft.com/office/powerpoint/2010/main" val="19761004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9FB6F-634B-449A-BEBA-741556713F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6173"/>
            <a:ext cx="9144000" cy="560964"/>
          </a:xfrm>
        </p:spPr>
        <p:txBody>
          <a:bodyPr>
            <a:noAutofit/>
          </a:bodyPr>
          <a:lstStyle/>
          <a:p>
            <a:r>
              <a:rPr lang="es-MX" sz="2400" b="1" dirty="0">
                <a:latin typeface="Arial" charset="0"/>
                <a:ea typeface="Arial" charset="0"/>
                <a:cs typeface="Arial" charset="0"/>
              </a:rPr>
              <a:t>Conflicto de interés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7C24F0-89C0-4498-8B91-7702CBA1E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05345"/>
            <a:ext cx="9144000" cy="4966855"/>
          </a:xfrm>
        </p:spPr>
        <p:txBody>
          <a:bodyPr>
            <a:normAutofit/>
          </a:bodyPr>
          <a:lstStyle/>
          <a:p>
            <a:pPr algn="just"/>
            <a:endParaRPr lang="es-MX" sz="16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MX" sz="1800" dirty="0">
                <a:latin typeface="Arial" charset="0"/>
                <a:ea typeface="Arial" charset="0"/>
                <a:cs typeface="Arial" charset="0"/>
              </a:rPr>
              <a:t>Existen algunas leyes que no confieren consecuencias ante transacciones de conflicto o contratación consigo mismo, siempre que tales operaciones se ajusten a la </a:t>
            </a:r>
            <a:r>
              <a:rPr lang="es-MX" sz="18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regla conocida como “</a:t>
            </a:r>
            <a:r>
              <a:rPr lang="es-MX" sz="1800" i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minimis</a:t>
            </a:r>
            <a:r>
              <a:rPr lang="es-MX" sz="18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” </a:t>
            </a: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(aforismo latino “</a:t>
            </a:r>
            <a:r>
              <a:rPr lang="es-MX" sz="1800" i="1" dirty="0">
                <a:latin typeface="Arial" charset="0"/>
                <a:ea typeface="Arial" charset="0"/>
                <a:cs typeface="Arial" charset="0"/>
              </a:rPr>
              <a:t>minimis lex non curat praetor</a:t>
            </a: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” o “</a:t>
            </a:r>
            <a:r>
              <a:rPr lang="es-MX" sz="1800" i="1" dirty="0">
                <a:latin typeface="Arial" charset="0"/>
                <a:ea typeface="Arial" charset="0"/>
                <a:cs typeface="Arial" charset="0"/>
              </a:rPr>
              <a:t>la ley no está interesada en cosas menores</a:t>
            </a: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”).</a:t>
            </a:r>
          </a:p>
          <a:p>
            <a:pPr algn="just"/>
            <a:endParaRPr lang="es-MX" sz="18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r>
              <a:rPr lang="es-MX" sz="1800" dirty="0">
                <a:latin typeface="Arial" charset="0"/>
                <a:ea typeface="Arial" charset="0"/>
                <a:cs typeface="Arial" charset="0"/>
              </a:rPr>
              <a:t>Por ejemplo, transacciones interesadas por parte del gestor cuando opera consigo mismo pero asociadas con </a:t>
            </a:r>
            <a:r>
              <a:rPr lang="es-MX" sz="18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actividades de poca cuantía</a:t>
            </a: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 para la empresa o cuando se trata de </a:t>
            </a:r>
            <a:r>
              <a:rPr lang="es-MX" sz="18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operaciones celebradas en condiciones normales de mercado</a:t>
            </a: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 con el público en general u operaciones corrientes del objeto social.</a:t>
            </a:r>
          </a:p>
        </p:txBody>
      </p:sp>
    </p:spTree>
    <p:extLst>
      <p:ext uri="{BB962C8B-B14F-4D97-AF65-F5344CB8AC3E}">
        <p14:creationId xmlns:p14="http://schemas.microsoft.com/office/powerpoint/2010/main" val="357499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75413" y="384464"/>
            <a:ext cx="10993581" cy="623455"/>
          </a:xfrm>
        </p:spPr>
        <p:txBody>
          <a:bodyPr>
            <a:noAutofit/>
          </a:bodyPr>
          <a:lstStyle/>
          <a:p>
            <a:r>
              <a:rPr lang="es-MX" sz="2400" b="1" dirty="0">
                <a:latin typeface="Arial" charset="0"/>
                <a:ea typeface="Arial" charset="0"/>
                <a:cs typeface="Arial" charset="0"/>
              </a:rPr>
              <a:t>Capítulo 5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22218" y="1028698"/>
            <a:ext cx="10162309" cy="5153892"/>
          </a:xfrm>
        </p:spPr>
        <p:txBody>
          <a:bodyPr>
            <a:normAutofit/>
          </a:bodyPr>
          <a:lstStyle/>
          <a:p>
            <a:endParaRPr lang="es-MX" sz="1800" b="1" dirty="0">
              <a:latin typeface="Arial" charset="0"/>
              <a:ea typeface="Arial" charset="0"/>
              <a:cs typeface="Arial" charset="0"/>
            </a:endParaRPr>
          </a:p>
          <a:p>
            <a:r>
              <a:rPr lang="es-MX" sz="1800" b="1" dirty="0">
                <a:latin typeface="Arial" charset="0"/>
                <a:ea typeface="Arial" charset="0"/>
                <a:cs typeface="Arial" charset="0"/>
              </a:rPr>
              <a:t>Protección de los derechos de los accionistas minoritarios</a:t>
            </a:r>
          </a:p>
          <a:p>
            <a:pPr algn="just"/>
            <a:endParaRPr lang="es-MX" sz="18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Transparencia y acceso a instancias de participación societaria.</a:t>
            </a:r>
          </a:p>
          <a:p>
            <a:pPr algn="just"/>
            <a:endParaRPr lang="es-MX" sz="18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La importancia de las estructuras de capital social para la adecuada protección de derechos de accionistas minoritarios.</a:t>
            </a:r>
          </a:p>
          <a:p>
            <a:pPr algn="just"/>
            <a:endParaRPr lang="es-MX" sz="18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Fortalecimiento de los derechos de las accionistas minoritarios.</a:t>
            </a:r>
          </a:p>
        </p:txBody>
      </p:sp>
    </p:spTree>
    <p:extLst>
      <p:ext uri="{BB962C8B-B14F-4D97-AF65-F5344CB8AC3E}">
        <p14:creationId xmlns:p14="http://schemas.microsoft.com/office/powerpoint/2010/main" val="29258018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22218" y="1012932"/>
            <a:ext cx="10162309" cy="5153892"/>
          </a:xfrm>
        </p:spPr>
        <p:txBody>
          <a:bodyPr>
            <a:normAutofit/>
          </a:bodyPr>
          <a:lstStyle/>
          <a:p>
            <a:endParaRPr lang="es-MX" dirty="0">
              <a:latin typeface="+mj-lt"/>
            </a:endParaRPr>
          </a:p>
          <a:p>
            <a:endParaRPr lang="es-MX" dirty="0">
              <a:latin typeface="+mj-lt"/>
            </a:endParaRPr>
          </a:p>
          <a:p>
            <a:endParaRPr lang="es-MX" dirty="0">
              <a:latin typeface="+mj-lt"/>
            </a:endParaRPr>
          </a:p>
          <a:p>
            <a:endParaRPr lang="es-MX" dirty="0">
              <a:latin typeface="+mj-lt"/>
            </a:endParaRPr>
          </a:p>
          <a:p>
            <a:r>
              <a:rPr lang="es-MX" sz="3200" b="1" dirty="0">
                <a:latin typeface="Arial" charset="0"/>
                <a:ea typeface="Arial" charset="0"/>
                <a:cs typeface="Arial" charset="0"/>
              </a:rPr>
              <a:t>Gracias!</a:t>
            </a:r>
          </a:p>
        </p:txBody>
      </p:sp>
    </p:spTree>
    <p:extLst>
      <p:ext uri="{BB962C8B-B14F-4D97-AF65-F5344CB8AC3E}">
        <p14:creationId xmlns:p14="http://schemas.microsoft.com/office/powerpoint/2010/main" val="3674823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01481"/>
            <a:ext cx="9144000" cy="623310"/>
          </a:xfrm>
        </p:spPr>
        <p:txBody>
          <a:bodyPr>
            <a:normAutofit/>
          </a:bodyPr>
          <a:lstStyle/>
          <a:p>
            <a:r>
              <a:rPr lang="es-MX" sz="2800" b="1" dirty="0">
                <a:latin typeface="Arial" charset="0"/>
                <a:ea typeface="Arial" charset="0"/>
                <a:cs typeface="Arial" charset="0"/>
              </a:rPr>
              <a:t>Desarrollo del estudio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059870"/>
            <a:ext cx="9144000" cy="5237021"/>
          </a:xfrm>
        </p:spPr>
        <p:txBody>
          <a:bodyPr>
            <a:noAutofit/>
          </a:bodyPr>
          <a:lstStyle/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La política regulatoria sobre la sociedad anónima en general (rigidez o flexibilidad).</a:t>
            </a: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Generalidades de la </a:t>
            </a:r>
            <a:r>
              <a:rPr lang="es-MX" sz="2000" dirty="0" err="1">
                <a:latin typeface="Arial" charset="0"/>
                <a:ea typeface="Arial" charset="0"/>
                <a:cs typeface="Arial" charset="0"/>
              </a:rPr>
              <a:t>SAB</a:t>
            </a: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Derecho comparado.</a:t>
            </a: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Notas jurídicas que distinguen a la </a:t>
            </a:r>
            <a:r>
              <a:rPr lang="es-MX" sz="2000" dirty="0" err="1">
                <a:latin typeface="Arial" charset="0"/>
                <a:ea typeface="Arial" charset="0"/>
                <a:cs typeface="Arial" charset="0"/>
              </a:rPr>
              <a:t>SAB</a:t>
            </a: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 de cualquier otra </a:t>
            </a:r>
            <a:r>
              <a:rPr lang="es-MX" sz="2000" dirty="0" err="1">
                <a:latin typeface="Arial" charset="0"/>
                <a:ea typeface="Arial" charset="0"/>
                <a:cs typeface="Arial" charset="0"/>
              </a:rPr>
              <a:t>SA</a:t>
            </a: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Consideraciones para la adecuada protección de los derechos de los accionistas minoritarios.</a:t>
            </a:r>
          </a:p>
        </p:txBody>
      </p:sp>
    </p:spTree>
    <p:extLst>
      <p:ext uri="{BB962C8B-B14F-4D97-AF65-F5344CB8AC3E}">
        <p14:creationId xmlns:p14="http://schemas.microsoft.com/office/powerpoint/2010/main" val="4275258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75413" y="290945"/>
            <a:ext cx="10993581" cy="592282"/>
          </a:xfrm>
        </p:spPr>
        <p:txBody>
          <a:bodyPr>
            <a:noAutofit/>
          </a:bodyPr>
          <a:lstStyle/>
          <a:p>
            <a:r>
              <a:rPr lang="es-MX" sz="2800" b="1" dirty="0">
                <a:latin typeface="Arial" charset="0"/>
                <a:ea typeface="Arial" charset="0"/>
                <a:cs typeface="Arial" charset="0"/>
              </a:rPr>
              <a:t>Capítulo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8536" y="872832"/>
            <a:ext cx="10827327" cy="5018809"/>
          </a:xfrm>
        </p:spPr>
        <p:txBody>
          <a:bodyPr>
            <a:noAutofit/>
          </a:bodyPr>
          <a:lstStyle/>
          <a:p>
            <a:endParaRPr lang="es-MX" sz="2000" b="1" dirty="0">
              <a:latin typeface="Arial" charset="0"/>
              <a:ea typeface="Arial" charset="0"/>
              <a:cs typeface="Arial" charset="0"/>
            </a:endParaRPr>
          </a:p>
          <a:p>
            <a:r>
              <a:rPr lang="es-MX" sz="2000" b="1" dirty="0">
                <a:latin typeface="Arial" charset="0"/>
                <a:ea typeface="Arial" charset="0"/>
                <a:cs typeface="Arial" charset="0"/>
              </a:rPr>
              <a:t>Política regulatoria sobre la sociedad anónima en general</a:t>
            </a: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Evaluaciones internacionales.</a:t>
            </a: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Indicadores de competitividad regulatoria.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Rigidez o flexibilidad regulatoria según capacidad de adaptabilidad al mercado.</a:t>
            </a:r>
          </a:p>
        </p:txBody>
      </p:sp>
    </p:spTree>
    <p:extLst>
      <p:ext uri="{BB962C8B-B14F-4D97-AF65-F5344CB8AC3E}">
        <p14:creationId xmlns:p14="http://schemas.microsoft.com/office/powerpoint/2010/main" val="2785128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8536" y="872832"/>
            <a:ext cx="10827327" cy="5018809"/>
          </a:xfrm>
        </p:spPr>
        <p:txBody>
          <a:bodyPr>
            <a:noAutofit/>
          </a:bodyPr>
          <a:lstStyle/>
          <a:p>
            <a:r>
              <a:rPr lang="es-MX" sz="2200" b="1" dirty="0">
                <a:latin typeface="Arial" charset="0"/>
                <a:ea typeface="Arial" charset="0"/>
                <a:cs typeface="Arial" charset="0"/>
              </a:rPr>
              <a:t>Rigidez [vs] Flexibilidad sobre la SA</a:t>
            </a:r>
          </a:p>
          <a:p>
            <a:endParaRPr lang="es-MX" sz="2200" b="1" dirty="0">
              <a:latin typeface="Arial" charset="0"/>
              <a:ea typeface="Arial" charset="0"/>
              <a:cs typeface="Arial" charset="0"/>
            </a:endParaRPr>
          </a:p>
          <a:p>
            <a:r>
              <a:rPr lang="es-MX" sz="2200" dirty="0">
                <a:latin typeface="Arial" charset="0"/>
                <a:ea typeface="Arial" charset="0"/>
                <a:cs typeface="Arial" charset="0"/>
              </a:rPr>
              <a:t>(1934 [+] 14 reformas y 2 fe de erratas a la LGSM)</a:t>
            </a:r>
          </a:p>
          <a:p>
            <a:endParaRPr lang="es-MX" sz="1800" dirty="0">
              <a:latin typeface="Arial" charset="0"/>
              <a:ea typeface="Arial" charset="0"/>
              <a:cs typeface="Arial" charset="0"/>
            </a:endParaRPr>
          </a:p>
          <a:p>
            <a:r>
              <a:rPr lang="es-MX" sz="1800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RÍGIDO			ESPECIALIZADO			FLEXIBLE</a:t>
            </a:r>
          </a:p>
          <a:p>
            <a:endParaRPr lang="es-MX" sz="1800" dirty="0">
              <a:latin typeface="Arial" charset="0"/>
              <a:ea typeface="Arial" charset="0"/>
              <a:cs typeface="Arial" charset="0"/>
            </a:endParaRPr>
          </a:p>
          <a:p>
            <a:pPr algn="l"/>
            <a:r>
              <a:rPr lang="es-MX" sz="1800" dirty="0">
                <a:latin typeface="Arial" charset="0"/>
                <a:ea typeface="Arial" charset="0"/>
                <a:cs typeface="Arial" charset="0"/>
              </a:rPr>
              <a:t>1934 [+] 12 Reformas 2011     1990 (Bancos</a:t>
            </a:r>
            <a:r>
              <a:rPr lang="mr-IN" sz="1800" dirty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notas discordantes)	</a:t>
            </a:r>
            <a:r>
              <a:rPr lang="es-MX" sz="1800">
                <a:latin typeface="Arial" charset="0"/>
                <a:ea typeface="Arial" charset="0"/>
                <a:cs typeface="Arial" charset="0"/>
              </a:rPr>
              <a:t>2014 (Libertad </a:t>
            </a: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contractual)</a:t>
            </a:r>
          </a:p>
          <a:p>
            <a:pPr algn="l"/>
            <a:r>
              <a:rPr lang="es-MX" sz="1800" dirty="0">
                <a:latin typeface="Arial" charset="0"/>
                <a:ea typeface="Arial" charset="0"/>
                <a:cs typeface="Arial" charset="0"/>
              </a:rPr>
              <a:t>			     2005 (SAPI-SAPIB-SAB- 3 Subtipos)	2016 (Expedita constitución-</a:t>
            </a:r>
            <a:r>
              <a:rPr lang="es-MX" sz="1400" b="1" dirty="0">
                <a:latin typeface="Arial" charset="0"/>
                <a:ea typeface="Arial" charset="0"/>
                <a:cs typeface="Arial" charset="0"/>
              </a:rPr>
              <a:t>SAS</a:t>
            </a: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algn="l"/>
            <a:r>
              <a:rPr lang="es-MX" sz="1800" dirty="0">
                <a:latin typeface="Arial" charset="0"/>
                <a:ea typeface="Arial" charset="0"/>
                <a:cs typeface="Arial" charset="0"/>
              </a:rPr>
              <a:t>			     2009 (Sofincos</a:t>
            </a:r>
            <a:r>
              <a:rPr lang="mr-IN" sz="1800" dirty="0">
                <a:latin typeface="Arial" charset="0"/>
                <a:ea typeface="Arial" charset="0"/>
                <a:cs typeface="Arial" charset="0"/>
              </a:rPr>
              <a:t> –</a:t>
            </a: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notas discordantes)</a:t>
            </a:r>
          </a:p>
          <a:p>
            <a:pPr algn="l"/>
            <a:r>
              <a:rPr lang="es-MX" sz="1800" dirty="0">
                <a:latin typeface="Arial" charset="0"/>
                <a:ea typeface="Arial" charset="0"/>
                <a:cs typeface="Arial" charset="0"/>
              </a:rPr>
              <a:t>			     2014 (Fondos de Inversión</a:t>
            </a:r>
            <a:r>
              <a:rPr lang="mr-IN" sz="1800" dirty="0">
                <a:latin typeface="Arial" charset="0"/>
                <a:ea typeface="Arial" charset="0"/>
                <a:cs typeface="Arial" charset="0"/>
              </a:rPr>
              <a:t> –</a:t>
            </a:r>
            <a:r>
              <a:rPr lang="es-ES" sz="1800" dirty="0">
                <a:latin typeface="Arial" charset="0"/>
                <a:ea typeface="Arial" charset="0"/>
                <a:cs typeface="Arial" charset="0"/>
              </a:rPr>
              <a:t> 1 Subtipo</a:t>
            </a: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algn="l"/>
            <a:r>
              <a:rPr lang="es-MX" sz="1800" dirty="0">
                <a:latin typeface="Arial" charset="0"/>
                <a:ea typeface="Arial" charset="0"/>
                <a:cs typeface="Arial" charset="0"/>
              </a:rPr>
              <a:t>			     Sector servicios públicos (regulación sobre objeto social)</a:t>
            </a:r>
          </a:p>
        </p:txBody>
      </p:sp>
    </p:spTree>
    <p:extLst>
      <p:ext uri="{BB962C8B-B14F-4D97-AF65-F5344CB8AC3E}">
        <p14:creationId xmlns:p14="http://schemas.microsoft.com/office/powerpoint/2010/main" val="210609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75413" y="460275"/>
            <a:ext cx="10993581" cy="592282"/>
          </a:xfrm>
        </p:spPr>
        <p:txBody>
          <a:bodyPr>
            <a:noAutofit/>
          </a:bodyPr>
          <a:lstStyle/>
          <a:p>
            <a:r>
              <a:rPr lang="es-MX" sz="2800" b="1" dirty="0">
                <a:latin typeface="Arial" charset="0"/>
                <a:ea typeface="Arial" charset="0"/>
                <a:cs typeface="Arial" charset="0"/>
              </a:rPr>
              <a:t>Algunos tópicos tratados en el libro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8536" y="1066800"/>
            <a:ext cx="10827327" cy="4824841"/>
          </a:xfrm>
        </p:spPr>
        <p:txBody>
          <a:bodyPr>
            <a:noAutofit/>
          </a:bodyPr>
          <a:lstStyle/>
          <a:p>
            <a:endParaRPr lang="es-MX" sz="2000" b="1" dirty="0">
              <a:latin typeface="Arial" charset="0"/>
              <a:ea typeface="Arial" charset="0"/>
              <a:cs typeface="Arial" charset="0"/>
            </a:endParaRPr>
          </a:p>
          <a:p>
            <a:r>
              <a:rPr lang="es-MX" sz="2000" b="1" dirty="0">
                <a:latin typeface="Arial" charset="0"/>
                <a:ea typeface="Arial" charset="0"/>
                <a:cs typeface="Arial" charset="0"/>
              </a:rPr>
              <a:t>BREVIARIOS</a:t>
            </a:r>
          </a:p>
          <a:p>
            <a:endParaRPr lang="es-MX" sz="18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 algn="just">
              <a:buFont typeface="Arial" charset="0"/>
              <a:buChar char="•"/>
            </a:pP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Teorías sobre reconocimiento de personalidad jurídica en personas morales.</a:t>
            </a:r>
          </a:p>
          <a:p>
            <a:pPr marL="457200" indent="-457200" algn="just">
              <a:buFont typeface="Arial" charset="0"/>
              <a:buChar char="•"/>
            </a:pPr>
            <a:endParaRPr lang="es-MX" sz="8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 algn="just">
              <a:buFont typeface="Arial" charset="0"/>
              <a:buChar char="•"/>
            </a:pP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El proceso de colocación de valores (etapas).</a:t>
            </a:r>
          </a:p>
          <a:p>
            <a:pPr marL="457200" indent="-457200" algn="just">
              <a:buFont typeface="Arial" charset="0"/>
              <a:buChar char="•"/>
            </a:pPr>
            <a:endParaRPr lang="es-MX" sz="8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 algn="just">
              <a:buFont typeface="Arial" charset="0"/>
              <a:buChar char="•"/>
            </a:pP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Las características básicas de los diversos tipos de sociedades mercantiles en los Estados Unidos de América.</a:t>
            </a:r>
          </a:p>
          <a:p>
            <a:pPr marL="457200" indent="-457200" algn="just">
              <a:buFont typeface="Arial" charset="0"/>
              <a:buChar char="•"/>
            </a:pPr>
            <a:endParaRPr lang="es-MX" sz="800" dirty="0">
              <a:latin typeface="Arial" charset="0"/>
              <a:ea typeface="Arial" charset="0"/>
              <a:cs typeface="Arial" charset="0"/>
            </a:endParaRPr>
          </a:p>
          <a:p>
            <a:pPr marL="457200" indent="-457200" algn="just">
              <a:buFont typeface="Arial" charset="0"/>
              <a:buChar char="•"/>
            </a:pP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Resumen sobre los principios aplicables en la conocida jurisprundencia anglosajona identificada como “</a:t>
            </a:r>
            <a:r>
              <a:rPr lang="es-MX" sz="1800" i="1" dirty="0">
                <a:latin typeface="Arial" charset="0"/>
                <a:ea typeface="Arial" charset="0"/>
                <a:cs typeface="Arial" charset="0"/>
              </a:rPr>
              <a:t>Business Judgment Rule</a:t>
            </a:r>
            <a:r>
              <a:rPr lang="es-MX" sz="1800" dirty="0">
                <a:latin typeface="Arial" charset="0"/>
                <a:ea typeface="Arial" charset="0"/>
                <a:cs typeface="Arial" charset="0"/>
              </a:rPr>
              <a:t>” (reglas de juicio para las decisiones de negocio).</a:t>
            </a:r>
            <a:endParaRPr lang="es-MX" sz="2000" dirty="0">
              <a:latin typeface="+mj-lt"/>
            </a:endParaRPr>
          </a:p>
          <a:p>
            <a:pPr algn="l"/>
            <a:endParaRPr lang="es-MX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27490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75413" y="249381"/>
            <a:ext cx="10993581" cy="623455"/>
          </a:xfrm>
        </p:spPr>
        <p:txBody>
          <a:bodyPr>
            <a:noAutofit/>
          </a:bodyPr>
          <a:lstStyle/>
          <a:p>
            <a:r>
              <a:rPr lang="es-MX" sz="2800" b="1" dirty="0">
                <a:latin typeface="Arial" charset="0"/>
                <a:ea typeface="Arial" charset="0"/>
                <a:cs typeface="Arial" charset="0"/>
              </a:rPr>
              <a:t>Capítulo 2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83227" y="904009"/>
            <a:ext cx="10692246" cy="5600700"/>
          </a:xfrm>
        </p:spPr>
        <p:txBody>
          <a:bodyPr>
            <a:noAutofit/>
          </a:bodyPr>
          <a:lstStyle/>
          <a:p>
            <a:r>
              <a:rPr lang="es-MX" sz="2000" b="1" dirty="0">
                <a:latin typeface="Arial" charset="0"/>
                <a:ea typeface="Arial" charset="0"/>
                <a:cs typeface="Arial" charset="0"/>
              </a:rPr>
              <a:t>Generalidades de la SAB</a:t>
            </a:r>
          </a:p>
          <a:p>
            <a:endParaRPr lang="es-MX" sz="900" dirty="0">
              <a:latin typeface="Arial" charset="0"/>
              <a:ea typeface="Arial" charset="0"/>
              <a:cs typeface="Arial" charset="0"/>
            </a:endParaRPr>
          </a:p>
          <a:p>
            <a:pPr marL="706437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Antecedentes de mercado.</a:t>
            </a:r>
          </a:p>
          <a:p>
            <a:pPr marL="706437" indent="-342900" algn="just">
              <a:buFont typeface="Arial" panose="020B0604020202020204" pitchFamily="34" charset="0"/>
              <a:buChar char="•"/>
            </a:pPr>
            <a:endParaRPr lang="es-MX" sz="800" dirty="0">
              <a:latin typeface="Arial" charset="0"/>
              <a:ea typeface="Arial" charset="0"/>
              <a:cs typeface="Arial" charset="0"/>
            </a:endParaRPr>
          </a:p>
          <a:p>
            <a:pPr marL="706437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Origen del gobierno corporativo (interno y externo).</a:t>
            </a:r>
          </a:p>
          <a:p>
            <a:pPr marL="706437" indent="-342900" algn="just">
              <a:buFont typeface="Arial" panose="020B0604020202020204" pitchFamily="34" charset="0"/>
              <a:buChar char="•"/>
            </a:pPr>
            <a:endParaRPr lang="es-MX" sz="800" dirty="0">
              <a:latin typeface="Arial" charset="0"/>
              <a:ea typeface="Arial" charset="0"/>
              <a:cs typeface="Arial" charset="0"/>
            </a:endParaRPr>
          </a:p>
          <a:p>
            <a:pPr marL="706437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El concepto de “costo de agencia” o la conducta extractiva de valor ante el problema del conflicto de intereses.</a:t>
            </a:r>
          </a:p>
          <a:p>
            <a:pPr marL="706437" indent="-342900" algn="just">
              <a:buFont typeface="Arial" panose="020B0604020202020204" pitchFamily="34" charset="0"/>
              <a:buChar char="•"/>
            </a:pPr>
            <a:endParaRPr lang="es-MX" sz="800" dirty="0">
              <a:latin typeface="Arial" charset="0"/>
              <a:ea typeface="Arial" charset="0"/>
              <a:cs typeface="Arial" charset="0"/>
            </a:endParaRPr>
          </a:p>
          <a:p>
            <a:pPr marL="706437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Los principios que determinan las condiciones de negociabilidad de las acciones:</a:t>
            </a:r>
            <a:endParaRPr lang="es-MX" sz="1400" dirty="0">
              <a:latin typeface="Arial" charset="0"/>
              <a:ea typeface="Arial" charset="0"/>
              <a:cs typeface="Arial" charset="0"/>
            </a:endParaRPr>
          </a:p>
          <a:p>
            <a:pPr marL="1081088" indent="-363538" algn="just">
              <a:buFontTx/>
              <a:buChar char="-"/>
            </a:pPr>
            <a:endParaRPr lang="es-MX" sz="800" dirty="0">
              <a:latin typeface="Arial" charset="0"/>
              <a:ea typeface="Arial" charset="0"/>
              <a:cs typeface="Arial" charset="0"/>
            </a:endParaRPr>
          </a:p>
          <a:p>
            <a:pPr marL="1081088" indent="-363538" algn="just">
              <a:buFontTx/>
              <a:buChar char="-"/>
            </a:pPr>
            <a:r>
              <a:rPr lang="es-MX" sz="1400" dirty="0">
                <a:latin typeface="Arial" charset="0"/>
                <a:ea typeface="Arial" charset="0"/>
                <a:cs typeface="Arial" charset="0"/>
              </a:rPr>
              <a:t>Intermediación.</a:t>
            </a:r>
          </a:p>
          <a:p>
            <a:pPr marL="1081088" indent="-363538" algn="just">
              <a:buFontTx/>
              <a:buChar char="-"/>
            </a:pPr>
            <a:r>
              <a:rPr lang="es-MX" sz="1400" dirty="0">
                <a:latin typeface="Arial" charset="0"/>
                <a:ea typeface="Arial" charset="0"/>
                <a:cs typeface="Arial" charset="0"/>
              </a:rPr>
              <a:t>Oferta pública.</a:t>
            </a:r>
          </a:p>
          <a:p>
            <a:pPr marL="1081088" indent="-363538" algn="just">
              <a:buFontTx/>
              <a:buChar char="-"/>
            </a:pPr>
            <a:r>
              <a:rPr lang="es-MX" sz="1400" dirty="0">
                <a:latin typeface="Arial" charset="0"/>
                <a:ea typeface="Arial" charset="0"/>
                <a:cs typeface="Arial" charset="0"/>
              </a:rPr>
              <a:t>Inscripción.</a:t>
            </a:r>
          </a:p>
          <a:p>
            <a:pPr marL="1081088" indent="-363538" algn="just">
              <a:buFontTx/>
              <a:buChar char="-"/>
            </a:pPr>
            <a:r>
              <a:rPr lang="es-MX" sz="1400" dirty="0">
                <a:latin typeface="Arial" charset="0"/>
                <a:ea typeface="Arial" charset="0"/>
                <a:cs typeface="Arial" charset="0"/>
              </a:rPr>
              <a:t>Principio de una acción un voto.</a:t>
            </a:r>
          </a:p>
          <a:p>
            <a:pPr marL="1081088" indent="-363538" algn="just">
              <a:buFontTx/>
              <a:buChar char="-"/>
            </a:pPr>
            <a:r>
              <a:rPr lang="es-MX" sz="1400" dirty="0">
                <a:latin typeface="Arial" charset="0"/>
                <a:ea typeface="Arial" charset="0"/>
                <a:cs typeface="Arial" charset="0"/>
              </a:rPr>
              <a:t>Inmaterialización.</a:t>
            </a:r>
          </a:p>
          <a:p>
            <a:pPr marL="1081088" indent="-363538" algn="just">
              <a:buFontTx/>
              <a:buChar char="-"/>
            </a:pPr>
            <a:r>
              <a:rPr lang="es-MX" sz="1400" dirty="0">
                <a:latin typeface="Arial" charset="0"/>
                <a:ea typeface="Arial" charset="0"/>
                <a:cs typeface="Arial" charset="0"/>
              </a:rPr>
              <a:t>Revelación de información aplicables a la emisora; socios y personas relacionadas.</a:t>
            </a:r>
          </a:p>
          <a:p>
            <a:pPr marL="1081088" indent="-363538" algn="just">
              <a:buFontTx/>
              <a:buChar char="-"/>
            </a:pPr>
            <a:r>
              <a:rPr lang="es-MX" sz="1400" dirty="0">
                <a:latin typeface="Arial" charset="0"/>
                <a:ea typeface="Arial" charset="0"/>
                <a:cs typeface="Arial" charset="0"/>
              </a:rPr>
              <a:t>Régimen de información privilegiada.</a:t>
            </a:r>
          </a:p>
        </p:txBody>
      </p:sp>
    </p:spTree>
    <p:extLst>
      <p:ext uri="{BB962C8B-B14F-4D97-AF65-F5344CB8AC3E}">
        <p14:creationId xmlns:p14="http://schemas.microsoft.com/office/powerpoint/2010/main" val="3468895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75413" y="384464"/>
            <a:ext cx="10993581" cy="623455"/>
          </a:xfrm>
        </p:spPr>
        <p:txBody>
          <a:bodyPr>
            <a:noAutofit/>
          </a:bodyPr>
          <a:lstStyle/>
          <a:p>
            <a:r>
              <a:rPr lang="es-MX" sz="2800" b="1" dirty="0">
                <a:latin typeface="Arial" charset="0"/>
                <a:ea typeface="Arial" charset="0"/>
                <a:cs typeface="Arial" charset="0"/>
              </a:rPr>
              <a:t>Capítulo 3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69027" y="1052347"/>
            <a:ext cx="9098973" cy="5153892"/>
          </a:xfrm>
        </p:spPr>
        <p:txBody>
          <a:bodyPr>
            <a:normAutofit/>
          </a:bodyPr>
          <a:lstStyle/>
          <a:p>
            <a:r>
              <a:rPr lang="es-MX" sz="2000" b="1" dirty="0">
                <a:latin typeface="Arial" charset="0"/>
                <a:ea typeface="Arial" charset="0"/>
                <a:cs typeface="Arial" charset="0"/>
              </a:rPr>
              <a:t>Derecho comparado</a:t>
            </a: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Monista (modelo “</a:t>
            </a:r>
            <a:r>
              <a:rPr lang="es-MX" sz="2000" dirty="0" err="1">
                <a:latin typeface="Arial" charset="0"/>
                <a:ea typeface="Arial" charset="0"/>
                <a:cs typeface="Arial" charset="0"/>
              </a:rPr>
              <a:t>shareholder</a:t>
            </a: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s-MX" sz="2000" dirty="0" err="1">
                <a:latin typeface="Arial" charset="0"/>
                <a:ea typeface="Arial" charset="0"/>
                <a:cs typeface="Arial" charset="0"/>
              </a:rPr>
              <a:t>value</a:t>
            </a: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”).</a:t>
            </a: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Dualista o de cogestión (modelo “</a:t>
            </a:r>
            <a:r>
              <a:rPr lang="es-MX" sz="2000" dirty="0" err="1">
                <a:latin typeface="Arial" charset="0"/>
                <a:ea typeface="Arial" charset="0"/>
                <a:cs typeface="Arial" charset="0"/>
              </a:rPr>
              <a:t>stakeholder</a:t>
            </a: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”).</a:t>
            </a: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Triple opción. </a:t>
            </a:r>
          </a:p>
          <a:p>
            <a:pPr algn="just"/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Sociedad anónima europea (“SAE”).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00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>
                <a:latin typeface="Arial" charset="0"/>
                <a:ea typeface="Arial" charset="0"/>
                <a:cs typeface="Arial" charset="0"/>
              </a:rPr>
              <a:t>Tendencia regulatoria (armonización [vs] adecuación local normativa). </a:t>
            </a:r>
          </a:p>
        </p:txBody>
      </p:sp>
    </p:spTree>
    <p:extLst>
      <p:ext uri="{BB962C8B-B14F-4D97-AF65-F5344CB8AC3E}">
        <p14:creationId xmlns:p14="http://schemas.microsoft.com/office/powerpoint/2010/main" val="364064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7869" y="480845"/>
            <a:ext cx="10993581" cy="623455"/>
          </a:xfrm>
        </p:spPr>
        <p:txBody>
          <a:bodyPr>
            <a:noAutofit/>
          </a:bodyPr>
          <a:lstStyle/>
          <a:p>
            <a:r>
              <a:rPr lang="es-MX" sz="2000" b="1" dirty="0">
                <a:latin typeface="Arial" charset="0"/>
                <a:ea typeface="Arial" charset="0"/>
                <a:cs typeface="Arial" charset="0"/>
              </a:rPr>
              <a:t>Capítulo 3 </a:t>
            </a:r>
            <a:br>
              <a:rPr lang="es-MX" sz="2000" b="1" dirty="0">
                <a:latin typeface="Arial" charset="0"/>
                <a:ea typeface="Arial" charset="0"/>
                <a:cs typeface="Arial" charset="0"/>
              </a:rPr>
            </a:br>
            <a:r>
              <a:rPr lang="es-MX" sz="2000" b="1" dirty="0">
                <a:latin typeface="Arial" charset="0"/>
                <a:ea typeface="Arial" charset="0"/>
                <a:cs typeface="Arial" charset="0"/>
              </a:rPr>
              <a:t>Derecho comparado</a:t>
            </a:r>
            <a:br>
              <a:rPr lang="es-MX" sz="2000" b="1" dirty="0">
                <a:latin typeface="Arial" charset="0"/>
                <a:ea typeface="Arial" charset="0"/>
                <a:cs typeface="Arial" charset="0"/>
              </a:rPr>
            </a:br>
            <a:endParaRPr lang="es-MX" sz="2000" b="1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672430"/>
              </p:ext>
            </p:extLst>
          </p:nvPr>
        </p:nvGraphicFramePr>
        <p:xfrm>
          <a:off x="218209" y="899161"/>
          <a:ext cx="11856027" cy="5730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93718">
                  <a:extLst>
                    <a:ext uri="{9D8B030D-6E8A-4147-A177-3AD203B41FA5}">
                      <a16:colId xmlns:a16="http://schemas.microsoft.com/office/drawing/2014/main" val="1255148729"/>
                    </a:ext>
                  </a:extLst>
                </a:gridCol>
                <a:gridCol w="10162309">
                  <a:extLst>
                    <a:ext uri="{9D8B030D-6E8A-4147-A177-3AD203B41FA5}">
                      <a16:colId xmlns:a16="http://schemas.microsoft.com/office/drawing/2014/main" val="3018543229"/>
                    </a:ext>
                  </a:extLst>
                </a:gridCol>
              </a:tblGrid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Arial" charset="0"/>
                          <a:ea typeface="Arial" charset="0"/>
                          <a:cs typeface="Arial" charset="0"/>
                        </a:rPr>
                        <a:t>Régimen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Arial" charset="0"/>
                          <a:ea typeface="Arial" charset="0"/>
                          <a:cs typeface="Arial" charset="0"/>
                        </a:rPr>
                        <a:t>Características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631003"/>
                  </a:ext>
                </a:extLst>
              </a:tr>
              <a:tr h="1127760">
                <a:tc>
                  <a:txBody>
                    <a:bodyPr/>
                    <a:lstStyle/>
                    <a:p>
                      <a:pPr algn="ctr"/>
                      <a:endParaRPr lang="es-MX" sz="1200" kern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ctr"/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Anglosajón</a:t>
                      </a:r>
                      <a:endParaRPr lang="es-MX" sz="1200" kern="1200" dirty="0">
                        <a:solidFill>
                          <a:schemeClr val="dk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kern="1200" dirty="0">
                          <a:latin typeface="Arial" charset="0"/>
                          <a:ea typeface="Arial" charset="0"/>
                          <a:cs typeface="Arial" charset="0"/>
                        </a:rPr>
                        <a:t>Monista.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Gobierno corporativo autorregulado.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Listado y revelación (principio de cumplir o explicar).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Auditoría externa (supervisión privada/tipo </a:t>
                      </a:r>
                      <a:r>
                        <a:rPr lang="es-MX" sz="1200" kern="1200" dirty="0" err="1">
                          <a:latin typeface="Arial" charset="0"/>
                          <a:ea typeface="Arial" charset="0"/>
                          <a:cs typeface="Arial" charset="0"/>
                        </a:rPr>
                        <a:t>Sarbanes-Oxley</a:t>
                      </a:r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s-MX" sz="1200" kern="1200" dirty="0" err="1">
                          <a:latin typeface="Arial" charset="0"/>
                          <a:ea typeface="Arial" charset="0"/>
                          <a:cs typeface="Arial" charset="0"/>
                        </a:rPr>
                        <a:t>Act</a:t>
                      </a:r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 2001/</a:t>
                      </a:r>
                      <a:r>
                        <a:rPr lang="es-MX" sz="1200" kern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8ª Directiva Europea </a:t>
                      </a:r>
                      <a:r>
                        <a:rPr lang="es-MX" sz="1200" kern="1200" baseline="0" dirty="0" err="1">
                          <a:latin typeface="Arial" charset="0"/>
                          <a:ea typeface="Arial" charset="0"/>
                          <a:cs typeface="Arial" charset="0"/>
                        </a:rPr>
                        <a:t>CE2006</a:t>
                      </a:r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).</a:t>
                      </a:r>
                      <a:endParaRPr lang="es-MX" sz="1200" kern="1200" dirty="0">
                        <a:solidFill>
                          <a:schemeClr val="dk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015503"/>
                  </a:ext>
                </a:extLst>
              </a:tr>
              <a:tr h="1127760">
                <a:tc>
                  <a:txBody>
                    <a:bodyPr/>
                    <a:lstStyle/>
                    <a:p>
                      <a:pPr algn="ctr"/>
                      <a:endParaRPr lang="es-MX" sz="1200" kern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ctr"/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Germánico</a:t>
                      </a:r>
                      <a:endParaRPr lang="es-MX" sz="1200" kern="1200" dirty="0">
                        <a:solidFill>
                          <a:schemeClr val="dk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kern="1200" dirty="0">
                          <a:latin typeface="Arial" charset="0"/>
                          <a:ea typeface="Arial" charset="0"/>
                          <a:cs typeface="Arial" charset="0"/>
                        </a:rPr>
                        <a:t>Dualista.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Gobierno corporativo regulado.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Listado y revelación (principio de cumplir o explicar).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Auditoría externa (supervisión pública</a:t>
                      </a:r>
                      <a:r>
                        <a:rPr lang="es-MX" sz="1200" kern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/8ª Directiva Europea </a:t>
                      </a:r>
                      <a:r>
                        <a:rPr lang="es-MX" sz="1200" kern="1200" baseline="0" dirty="0" err="1">
                          <a:latin typeface="Arial" charset="0"/>
                          <a:ea typeface="Arial" charset="0"/>
                          <a:cs typeface="Arial" charset="0"/>
                        </a:rPr>
                        <a:t>CE2006</a:t>
                      </a:r>
                      <a:r>
                        <a:rPr lang="es-MX" sz="1200" kern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).</a:t>
                      </a:r>
                      <a:endParaRPr lang="es-MX" sz="1200" kern="1200" dirty="0">
                        <a:solidFill>
                          <a:schemeClr val="dk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84776"/>
                  </a:ext>
                </a:extLst>
              </a:tr>
              <a:tr h="1127760">
                <a:tc>
                  <a:txBody>
                    <a:bodyPr/>
                    <a:lstStyle/>
                    <a:p>
                      <a:pPr algn="ctr"/>
                      <a:endParaRPr lang="es-MX" sz="1200" kern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ctr"/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España</a:t>
                      </a:r>
                      <a:endParaRPr lang="es-MX" sz="1200" kern="1200" dirty="0">
                        <a:solidFill>
                          <a:schemeClr val="dk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kern="1200" dirty="0">
                          <a:latin typeface="Arial" charset="0"/>
                          <a:ea typeface="Arial" charset="0"/>
                          <a:cs typeface="Arial" charset="0"/>
                        </a:rPr>
                        <a:t>Monista.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Gobierno corporativo </a:t>
                      </a:r>
                      <a:r>
                        <a:rPr lang="es-MX" sz="1200" kern="1200" dirty="0" err="1">
                          <a:latin typeface="Arial" charset="0"/>
                          <a:ea typeface="Arial" charset="0"/>
                          <a:cs typeface="Arial" charset="0"/>
                        </a:rPr>
                        <a:t>semiregulado</a:t>
                      </a:r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Listado y revelación (principio de cumplir o explicar).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Auditoría externa (supervisión privada</a:t>
                      </a:r>
                      <a:r>
                        <a:rPr lang="es-MX" sz="1200" kern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/8ª Directiva Europea </a:t>
                      </a:r>
                      <a:r>
                        <a:rPr lang="es-MX" sz="1200" kern="1200" baseline="0" dirty="0" err="1">
                          <a:latin typeface="Arial" charset="0"/>
                          <a:ea typeface="Arial" charset="0"/>
                          <a:cs typeface="Arial" charset="0"/>
                        </a:rPr>
                        <a:t>CE2006</a:t>
                      </a:r>
                      <a:r>
                        <a:rPr lang="es-MX" sz="1200" kern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).</a:t>
                      </a:r>
                      <a:endParaRPr lang="es-MX" sz="1200" kern="1200" dirty="0">
                        <a:solidFill>
                          <a:schemeClr val="dk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648094"/>
                  </a:ext>
                </a:extLst>
              </a:tr>
              <a:tr h="1127760">
                <a:tc>
                  <a:txBody>
                    <a:bodyPr/>
                    <a:lstStyle/>
                    <a:p>
                      <a:pPr algn="ctr"/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Francia</a:t>
                      </a:r>
                    </a:p>
                    <a:p>
                      <a:pPr algn="ctr"/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e</a:t>
                      </a:r>
                    </a:p>
                    <a:p>
                      <a:pPr algn="ctr"/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Italia</a:t>
                      </a:r>
                      <a:endParaRPr lang="es-MX" sz="1200" kern="1200" dirty="0">
                        <a:solidFill>
                          <a:schemeClr val="dk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kern="1200" dirty="0">
                          <a:latin typeface="Arial" charset="0"/>
                          <a:ea typeface="Arial" charset="0"/>
                          <a:cs typeface="Arial" charset="0"/>
                        </a:rPr>
                        <a:t>Triple opción </a:t>
                      </a:r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(monista/</a:t>
                      </a:r>
                      <a:r>
                        <a:rPr lang="es-MX" sz="1200" kern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dualista/supletorio monista sin acumulación de cargos/dualista sin trabajadores).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Gobierno corporativo regulado.</a:t>
                      </a:r>
                      <a:endParaRPr lang="es-MX" sz="1200" kern="1200" baseline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Listado y revelación (principio de cumplir o explicar).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Auditoría externa (supervisión pública</a:t>
                      </a:r>
                      <a:r>
                        <a:rPr lang="es-MX" sz="1200" kern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/8ª Directiva Europea </a:t>
                      </a:r>
                      <a:r>
                        <a:rPr lang="es-MX" sz="1200" kern="1200" baseline="0" dirty="0" err="1">
                          <a:latin typeface="Arial" charset="0"/>
                          <a:ea typeface="Arial" charset="0"/>
                          <a:cs typeface="Arial" charset="0"/>
                        </a:rPr>
                        <a:t>CE2006</a:t>
                      </a:r>
                      <a:r>
                        <a:rPr lang="es-MX" sz="1200" kern="12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).</a:t>
                      </a:r>
                      <a:endParaRPr lang="es-MX" sz="1200" kern="1200" dirty="0">
                        <a:solidFill>
                          <a:schemeClr val="dk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962416"/>
                  </a:ext>
                </a:extLst>
              </a:tr>
              <a:tr h="868680">
                <a:tc>
                  <a:txBody>
                    <a:bodyPr/>
                    <a:lstStyle/>
                    <a:p>
                      <a:pPr algn="ctr"/>
                      <a:endParaRPr lang="es-MX" sz="1200" kern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  <a:p>
                      <a:pPr algn="ctr"/>
                      <a:r>
                        <a:rPr lang="es-MX" sz="1200" kern="1200" dirty="0">
                          <a:latin typeface="Arial" charset="0"/>
                          <a:ea typeface="Arial" charset="0"/>
                          <a:cs typeface="Arial" charset="0"/>
                        </a:rPr>
                        <a:t>SAE</a:t>
                      </a:r>
                      <a:endParaRPr lang="es-MX" sz="1200" kern="1200" dirty="0">
                        <a:solidFill>
                          <a:schemeClr val="dk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kern="1200" dirty="0">
                          <a:latin typeface="Arial" charset="0"/>
                          <a:ea typeface="Arial" charset="0"/>
                          <a:cs typeface="Arial" charset="0"/>
                        </a:rPr>
                        <a:t>Híbrido: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AutoNum type="alphaLcParenR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Reglamento (8 de octubre de 2001) y que regula</a:t>
                      </a:r>
                      <a:r>
                        <a:rPr lang="es-MX" sz="1200" kern="1200" baseline="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l</a:t>
                      </a:r>
                      <a:r>
                        <a:rPr lang="es-MX" sz="12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 figura</a:t>
                      </a:r>
                      <a:r>
                        <a:rPr lang="es-MX" sz="1200" kern="1200" baseline="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s-MX" sz="12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la SAE (norma</a:t>
                      </a:r>
                      <a:r>
                        <a:rPr lang="es-MX" sz="1200" kern="1200" baseline="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comunitaria </a:t>
                      </a:r>
                      <a:r>
                        <a:rPr lang="es-MX" sz="12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supranacional).</a:t>
                      </a:r>
                    </a:p>
                    <a:p>
                      <a:pPr marL="342900" indent="-342900" algn="just">
                        <a:buFont typeface="Arial" panose="020B0604020202020204" pitchFamily="34" charset="0"/>
                        <a:buAutoNum type="alphaLcParenR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Directiva</a:t>
                      </a:r>
                      <a:r>
                        <a:rPr lang="es-MX" sz="1200" kern="1200" baseline="0" dirty="0">
                          <a:solidFill>
                            <a:schemeClr val="dk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que regula los estatutos sociales de la SAE (normas nacionales adaptan el tipo societario).</a:t>
                      </a:r>
                      <a:endParaRPr lang="es-MX" sz="1200" kern="1200" dirty="0">
                        <a:solidFill>
                          <a:schemeClr val="dk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126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1795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756</TotalTime>
  <Words>2129</Words>
  <Application>Microsoft Macintosh PowerPoint</Application>
  <PresentationFormat>Panorámica</PresentationFormat>
  <Paragraphs>300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Tema de Office</vt:lpstr>
      <vt:lpstr>La Sociedad Anónima Bursátil  (Consideraciones sobre los elementos que determinaron en la legislación mexicana sus características societarias) </vt:lpstr>
      <vt:lpstr>Propósito del estudio</vt:lpstr>
      <vt:lpstr>Desarrollo del estudio</vt:lpstr>
      <vt:lpstr>Capítulo 1</vt:lpstr>
      <vt:lpstr>Presentación de PowerPoint</vt:lpstr>
      <vt:lpstr>Algunos tópicos tratados en el libro</vt:lpstr>
      <vt:lpstr>Capítulo 2 </vt:lpstr>
      <vt:lpstr>Capítulo 3 </vt:lpstr>
      <vt:lpstr>Capítulo 3  Derecho comparado </vt:lpstr>
      <vt:lpstr>Capítulo 4 </vt:lpstr>
      <vt:lpstr>Notas jurídicas </vt:lpstr>
      <vt:lpstr> TESIS CAPITALISTA</vt:lpstr>
      <vt:lpstr>Notas jurídicas sobre la responsabilidad </vt:lpstr>
      <vt:lpstr>Presentación de PowerPoint</vt:lpstr>
      <vt:lpstr>Regla “Business Judgment Rule”</vt:lpstr>
      <vt:lpstr>Regla “Business Judgment Rule”</vt:lpstr>
      <vt:lpstr>Regla “Business Judgment Rule”</vt:lpstr>
      <vt:lpstr>Conflicto de interés</vt:lpstr>
      <vt:lpstr>Conflicto de interés</vt:lpstr>
      <vt:lpstr>Conflicto de interés</vt:lpstr>
      <vt:lpstr>Conflicto de interés</vt:lpstr>
      <vt:lpstr>Conflicto de interés</vt:lpstr>
      <vt:lpstr>Conflicto de interés</vt:lpstr>
      <vt:lpstr>Capítulo 5 </vt:lpstr>
      <vt:lpstr>Presentación de PowerPoint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Sociedad Anónima Bursátil </dc:title>
  <dc:creator>Jorge L. Gonzalez Garcia</dc:creator>
  <cp:lastModifiedBy/>
  <cp:revision>123</cp:revision>
  <dcterms:created xsi:type="dcterms:W3CDTF">2016-11-04T17:11:20Z</dcterms:created>
  <dcterms:modified xsi:type="dcterms:W3CDTF">2018-04-24T12:07:34Z</dcterms:modified>
</cp:coreProperties>
</file>