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87" r:id="rId3"/>
    <p:sldId id="297" r:id="rId4"/>
    <p:sldId id="291" r:id="rId5"/>
    <p:sldId id="300" r:id="rId6"/>
    <p:sldId id="293" r:id="rId7"/>
    <p:sldId id="299" r:id="rId8"/>
    <p:sldId id="295" r:id="rId9"/>
    <p:sldId id="294" r:id="rId10"/>
    <p:sldId id="298" r:id="rId11"/>
    <p:sldId id="301" r:id="rId12"/>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7847" autoAdjust="0"/>
    <p:restoredTop sz="94660"/>
  </p:normalViewPr>
  <p:slideViewPr>
    <p:cSldViewPr>
      <p:cViewPr>
        <p:scale>
          <a:sx n="76" d="100"/>
          <a:sy n="76" d="100"/>
        </p:scale>
        <p:origin x="-960"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D975AA2-E5FD-41D8-A9C1-8124F10BF11C}" type="datetimeFigureOut">
              <a:rPr lang="en-US" smtClean="0"/>
              <a:t>4/27/2018</a:t>
            </a:fld>
            <a:endParaRPr lang="en-U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843354C-A768-4973-9E8E-1BE85865D14D}" type="slidenum">
              <a:rPr lang="en-US" smtClean="0"/>
              <a:t>‹Nº›</a:t>
            </a:fld>
            <a:endParaRPr lang="en-US"/>
          </a:p>
        </p:txBody>
      </p:sp>
    </p:spTree>
    <p:extLst>
      <p:ext uri="{BB962C8B-B14F-4D97-AF65-F5344CB8AC3E}">
        <p14:creationId xmlns:p14="http://schemas.microsoft.com/office/powerpoint/2010/main" val="36390132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n-US" dirty="0"/>
          </a:p>
        </p:txBody>
      </p:sp>
      <p:sp>
        <p:nvSpPr>
          <p:cNvPr id="4" name="3 Marcador de número de diapositiva"/>
          <p:cNvSpPr>
            <a:spLocks noGrp="1"/>
          </p:cNvSpPr>
          <p:nvPr>
            <p:ph type="sldNum" sz="quarter" idx="10"/>
          </p:nvPr>
        </p:nvSpPr>
        <p:spPr/>
        <p:txBody>
          <a:bodyPr/>
          <a:lstStyle/>
          <a:p>
            <a:fld id="{C843354C-A768-4973-9E8E-1BE85865D14D}" type="slidenum">
              <a:rPr lang="en-US" smtClean="0"/>
              <a:t>1</a:t>
            </a:fld>
            <a:endParaRPr lang="en-US"/>
          </a:p>
        </p:txBody>
      </p:sp>
    </p:spTree>
    <p:extLst>
      <p:ext uri="{BB962C8B-B14F-4D97-AF65-F5344CB8AC3E}">
        <p14:creationId xmlns:p14="http://schemas.microsoft.com/office/powerpoint/2010/main" val="3301725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t>27/04/2018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t>27/04/2018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t>27/04/2018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t>27/04/2018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A847CFC-816F-41D0-AAC0-9BF4FEBC753E}" type="datetimeFigureOut">
              <a:rPr lang="es-ES" smtClean="0"/>
              <a:t>27/04/2018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7A847CFC-816F-41D0-AAC0-9BF4FEBC753E}" type="datetimeFigureOut">
              <a:rPr lang="es-ES" smtClean="0"/>
              <a:t>27/04/2018</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7A847CFC-816F-41D0-AAC0-9BF4FEBC753E}" type="datetimeFigureOut">
              <a:rPr lang="es-ES" smtClean="0"/>
              <a:t>27/04/2018</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7A847CFC-816F-41D0-AAC0-9BF4FEBC753E}" type="datetimeFigureOut">
              <a:rPr lang="es-ES" smtClean="0"/>
              <a:t>27/04/2018</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A847CFC-816F-41D0-AAC0-9BF4FEBC753E}" type="datetimeFigureOut">
              <a:rPr lang="es-ES" smtClean="0"/>
              <a:t>27/04/2018</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A847CFC-816F-41D0-AAC0-9BF4FEBC753E}" type="datetimeFigureOut">
              <a:rPr lang="es-ES" smtClean="0"/>
              <a:t>27/04/2018</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A847CFC-816F-41D0-AAC0-9BF4FEBC753E}" type="datetimeFigureOut">
              <a:rPr lang="es-ES" smtClean="0"/>
              <a:t>27/04/2018</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847CFC-816F-41D0-AAC0-9BF4FEBC753E}" type="datetimeFigureOut">
              <a:rPr lang="es-ES" smtClean="0"/>
              <a:t>27/04/2018</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2FADFE-3B8F-471C-ABF0-DBC7717ECBBC}" type="slidenum">
              <a:rPr lang="es-ES" smtClean="0"/>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gurreamartinez@mail.law.harvard.edu"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mailto:nremolin@grupobancolomba.com.co"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ubtítulo"/>
          <p:cNvSpPr>
            <a:spLocks noGrp="1"/>
          </p:cNvSpPr>
          <p:nvPr>
            <p:ph type="subTitle" idx="1"/>
          </p:nvPr>
        </p:nvSpPr>
        <p:spPr>
          <a:xfrm>
            <a:off x="1407604" y="4365104"/>
            <a:ext cx="6400800" cy="1752600"/>
          </a:xfrm>
        </p:spPr>
        <p:txBody>
          <a:bodyPr>
            <a:normAutofit fontScale="92500" lnSpcReduction="20000"/>
          </a:bodyPr>
          <a:lstStyle/>
          <a:p>
            <a:endParaRPr lang="es-ES" sz="2600" dirty="0" smtClean="0"/>
          </a:p>
          <a:p>
            <a:pPr>
              <a:spcBef>
                <a:spcPts val="0"/>
              </a:spcBef>
            </a:pPr>
            <a:r>
              <a:rPr lang="es-ES" sz="1900" b="1" dirty="0" smtClean="0"/>
              <a:t>Aurelio Gurrea Martínez</a:t>
            </a:r>
          </a:p>
          <a:p>
            <a:pPr>
              <a:spcBef>
                <a:spcPts val="0"/>
              </a:spcBef>
            </a:pPr>
            <a:r>
              <a:rPr lang="es-ES" sz="1900" dirty="0" smtClean="0">
                <a:hlinkClick r:id="rId3"/>
              </a:rPr>
              <a:t>agurreamartinez@mail.law.harvard.edu</a:t>
            </a:r>
            <a:endParaRPr lang="es-ES" sz="1900" dirty="0" smtClean="0"/>
          </a:p>
          <a:p>
            <a:pPr>
              <a:spcBef>
                <a:spcPts val="0"/>
              </a:spcBef>
            </a:pPr>
            <a:endParaRPr lang="es-ES" sz="1900" dirty="0" smtClean="0"/>
          </a:p>
          <a:p>
            <a:r>
              <a:rPr lang="en-US" sz="1900" b="1" dirty="0" smtClean="0"/>
              <a:t>Nydia Remolina León</a:t>
            </a:r>
          </a:p>
          <a:p>
            <a:r>
              <a:rPr lang="en-US" sz="1900" dirty="0" smtClean="0">
                <a:hlinkClick r:id="rId4"/>
              </a:rPr>
              <a:t>nremolin@bancolomba.com.co</a:t>
            </a:r>
            <a:r>
              <a:rPr lang="en-US" sz="1900" dirty="0" smtClean="0"/>
              <a:t> </a:t>
            </a:r>
          </a:p>
        </p:txBody>
      </p:sp>
      <p:sp>
        <p:nvSpPr>
          <p:cNvPr id="5" name="1 Título"/>
          <p:cNvSpPr txBox="1">
            <a:spLocks/>
          </p:cNvSpPr>
          <p:nvPr/>
        </p:nvSpPr>
        <p:spPr>
          <a:xfrm>
            <a:off x="179512" y="1344609"/>
            <a:ext cx="8856984" cy="108012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 sz="2000" dirty="0" smtClean="0">
                <a:latin typeface="Aparajita" panose="020B0604020202020204" pitchFamily="34" charset="0"/>
                <a:cs typeface="Aparajita" panose="020B0604020202020204" pitchFamily="34" charset="0"/>
              </a:rPr>
              <a:t>                                                                        Ciudad </a:t>
            </a:r>
            <a:r>
              <a:rPr lang="es-ES" sz="2000" dirty="0">
                <a:latin typeface="Aparajita" panose="020B0604020202020204" pitchFamily="34" charset="0"/>
                <a:cs typeface="Aparajita" panose="020B0604020202020204" pitchFamily="34" charset="0"/>
              </a:rPr>
              <a:t>de México, 27 de abril de 2018</a:t>
            </a:r>
            <a:endParaRPr lang="en-US" sz="2000" dirty="0">
              <a:latin typeface="Aparajita" panose="020B0604020202020204" pitchFamily="34" charset="0"/>
              <a:cs typeface="Aparajita" panose="020B0604020202020204" pitchFamily="34" charset="0"/>
            </a:endParaRPr>
          </a:p>
          <a:p>
            <a:r>
              <a:rPr lang="es-ES" sz="2000" b="1" dirty="0">
                <a:solidFill>
                  <a:srgbClr val="002060"/>
                </a:solidFill>
                <a:latin typeface="Aldhabi" panose="01000000000000000000" pitchFamily="2" charset="-78"/>
                <a:cs typeface="Aldhabi" panose="01000000000000000000" pitchFamily="2" charset="-78"/>
              </a:rPr>
              <a:t>                                            </a:t>
            </a:r>
            <a:endParaRPr lang="en-US" sz="2000" b="1" dirty="0">
              <a:solidFill>
                <a:srgbClr val="002060"/>
              </a:solidFill>
              <a:latin typeface="Aldhabi" panose="01000000000000000000" pitchFamily="2" charset="-78"/>
              <a:cs typeface="Aldhabi" panose="01000000000000000000" pitchFamily="2" charset="-78"/>
            </a:endParaRPr>
          </a:p>
        </p:txBody>
      </p:sp>
      <p:sp>
        <p:nvSpPr>
          <p:cNvPr id="8" name="1 Título"/>
          <p:cNvSpPr txBox="1">
            <a:spLocks/>
          </p:cNvSpPr>
          <p:nvPr/>
        </p:nvSpPr>
        <p:spPr>
          <a:xfrm>
            <a:off x="706376" y="2276872"/>
            <a:ext cx="7988424" cy="14700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 sz="3600" b="1" dirty="0" err="1" smtClean="0">
                <a:latin typeface="Aparajita" panose="020B0604020202020204" pitchFamily="34" charset="0"/>
                <a:cs typeface="Aparajita" panose="020B0604020202020204" pitchFamily="34" charset="0"/>
              </a:rPr>
              <a:t>The</a:t>
            </a:r>
            <a:r>
              <a:rPr lang="es-ES" sz="3600" b="1" dirty="0" smtClean="0">
                <a:latin typeface="Aparajita" panose="020B0604020202020204" pitchFamily="34" charset="0"/>
                <a:cs typeface="Aparajita" panose="020B0604020202020204" pitchFamily="34" charset="0"/>
              </a:rPr>
              <a:t> Law and </a:t>
            </a:r>
            <a:r>
              <a:rPr lang="es-ES" sz="3600" b="1" dirty="0" err="1" smtClean="0">
                <a:latin typeface="Aparajita" panose="020B0604020202020204" pitchFamily="34" charset="0"/>
                <a:cs typeface="Aparajita" panose="020B0604020202020204" pitchFamily="34" charset="0"/>
              </a:rPr>
              <a:t>Finance</a:t>
            </a:r>
            <a:r>
              <a:rPr lang="es-ES" sz="3600" b="1" dirty="0" smtClean="0">
                <a:latin typeface="Aparajita" panose="020B0604020202020204" pitchFamily="34" charset="0"/>
                <a:cs typeface="Aparajita" panose="020B0604020202020204" pitchFamily="34" charset="0"/>
              </a:rPr>
              <a:t> of </a:t>
            </a:r>
            <a:r>
              <a:rPr lang="es-ES" sz="3600" b="1" dirty="0" err="1" smtClean="0">
                <a:latin typeface="Aparajita" panose="020B0604020202020204" pitchFamily="34" charset="0"/>
                <a:cs typeface="Aparajita" panose="020B0604020202020204" pitchFamily="34" charset="0"/>
              </a:rPr>
              <a:t>Initial</a:t>
            </a:r>
            <a:r>
              <a:rPr lang="es-ES" sz="3600" b="1" dirty="0" smtClean="0">
                <a:latin typeface="Aparajita" panose="020B0604020202020204" pitchFamily="34" charset="0"/>
                <a:cs typeface="Aparajita" panose="020B0604020202020204" pitchFamily="34" charset="0"/>
              </a:rPr>
              <a:t> </a:t>
            </a:r>
            <a:r>
              <a:rPr lang="es-ES" sz="3600" b="1" dirty="0" err="1" smtClean="0">
                <a:latin typeface="Aparajita" panose="020B0604020202020204" pitchFamily="34" charset="0"/>
                <a:cs typeface="Aparajita" panose="020B0604020202020204" pitchFamily="34" charset="0"/>
              </a:rPr>
              <a:t>Coin</a:t>
            </a:r>
            <a:r>
              <a:rPr lang="es-ES" sz="3600" b="1" dirty="0" smtClean="0">
                <a:latin typeface="Aparajita" panose="020B0604020202020204" pitchFamily="34" charset="0"/>
                <a:cs typeface="Aparajita" panose="020B0604020202020204" pitchFamily="34" charset="0"/>
              </a:rPr>
              <a:t> </a:t>
            </a:r>
            <a:r>
              <a:rPr lang="es-ES" sz="3600" b="1" dirty="0" err="1" smtClean="0">
                <a:latin typeface="Aparajita" panose="020B0604020202020204" pitchFamily="34" charset="0"/>
                <a:cs typeface="Aparajita" panose="020B0604020202020204" pitchFamily="34" charset="0"/>
              </a:rPr>
              <a:t>Offerings</a:t>
            </a:r>
            <a:r>
              <a:rPr lang="es-ES" sz="3600" b="1" dirty="0" smtClean="0">
                <a:latin typeface="Aparajita" panose="020B0604020202020204" pitchFamily="34" charset="0"/>
                <a:cs typeface="Aparajita" panose="020B0604020202020204" pitchFamily="34" charset="0"/>
              </a:rPr>
              <a:t> </a:t>
            </a:r>
            <a:endParaRPr lang="en-US" sz="3600" b="1" dirty="0">
              <a:latin typeface="Aparajita" panose="020B0604020202020204" pitchFamily="34" charset="0"/>
              <a:cs typeface="Aparajita" panose="020B0604020202020204" pitchFamily="34" charset="0"/>
            </a:endParaRPr>
          </a:p>
        </p:txBody>
      </p:sp>
      <p:pic>
        <p:nvPicPr>
          <p:cNvPr id="6" name="5 Imagen" descr="Instituto Iberoamericano de Derecho y Finanzas"/>
          <p:cNvPicPr/>
          <p:nvPr/>
        </p:nvPicPr>
        <p:blipFill>
          <a:blip r:embed="rId5">
            <a:extLst>
              <a:ext uri="{28A0092B-C50C-407E-A947-70E740481C1C}">
                <a14:useLocalDpi xmlns:a14="http://schemas.microsoft.com/office/drawing/2010/main" val="0"/>
              </a:ext>
            </a:extLst>
          </a:blip>
          <a:srcRect/>
          <a:stretch>
            <a:fillRect/>
          </a:stretch>
        </p:blipFill>
        <p:spPr bwMode="auto">
          <a:xfrm>
            <a:off x="1187624" y="1052736"/>
            <a:ext cx="1224136" cy="1008112"/>
          </a:xfrm>
          <a:prstGeom prst="rect">
            <a:avLst/>
          </a:prstGeom>
          <a:noFill/>
          <a:ln>
            <a:noFill/>
          </a:ln>
        </p:spPr>
      </p:pic>
    </p:spTree>
    <p:extLst>
      <p:ext uri="{BB962C8B-B14F-4D97-AF65-F5344CB8AC3E}">
        <p14:creationId xmlns:p14="http://schemas.microsoft.com/office/powerpoint/2010/main" val="3050976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7504" y="188640"/>
            <a:ext cx="8892480" cy="1143000"/>
          </a:xfrm>
        </p:spPr>
        <p:txBody>
          <a:bodyPr>
            <a:normAutofit/>
          </a:bodyPr>
          <a:lstStyle/>
          <a:p>
            <a:r>
              <a:rPr lang="es-ES" sz="3000" b="1" dirty="0">
                <a:solidFill>
                  <a:srgbClr val="C00000"/>
                </a:solidFill>
              </a:rPr>
              <a:t>7</a:t>
            </a:r>
            <a:r>
              <a:rPr lang="es-ES" sz="3000" b="1" dirty="0" smtClean="0">
                <a:solidFill>
                  <a:srgbClr val="C00000"/>
                </a:solidFill>
              </a:rPr>
              <a:t>. </a:t>
            </a:r>
            <a:r>
              <a:rPr lang="es-ES" sz="3000" b="1" dirty="0" err="1" smtClean="0">
                <a:solidFill>
                  <a:srgbClr val="C00000"/>
                </a:solidFill>
              </a:rPr>
              <a:t>Conclusion</a:t>
            </a:r>
            <a:endParaRPr lang="en-US" sz="3000" dirty="0"/>
          </a:p>
        </p:txBody>
      </p:sp>
      <p:sp>
        <p:nvSpPr>
          <p:cNvPr id="3" name="2 Marcador de contenido"/>
          <p:cNvSpPr>
            <a:spLocks noGrp="1"/>
          </p:cNvSpPr>
          <p:nvPr>
            <p:ph idx="1"/>
          </p:nvPr>
        </p:nvSpPr>
        <p:spPr>
          <a:xfrm>
            <a:off x="323528" y="692696"/>
            <a:ext cx="8363272" cy="5760640"/>
          </a:xfrm>
        </p:spPr>
        <p:txBody>
          <a:bodyPr>
            <a:normAutofit lnSpcReduction="10000"/>
          </a:bodyPr>
          <a:lstStyle/>
          <a:p>
            <a:pPr algn="just">
              <a:buFont typeface="Wingdings" panose="05000000000000000000" pitchFamily="2" charset="2"/>
              <a:buChar char="§"/>
            </a:pPr>
            <a:endParaRPr lang="es-ES" sz="2100" dirty="0" smtClean="0">
              <a:solidFill>
                <a:srgbClr val="000000"/>
              </a:solidFill>
            </a:endParaRPr>
          </a:p>
          <a:p>
            <a:pPr algn="just">
              <a:buFont typeface="Wingdings" panose="05000000000000000000" pitchFamily="2" charset="2"/>
              <a:buChar char="§"/>
            </a:pPr>
            <a:endParaRPr lang="en-US" sz="1900" dirty="0" smtClean="0">
              <a:solidFill>
                <a:srgbClr val="000000"/>
              </a:solidFill>
            </a:endParaRPr>
          </a:p>
          <a:p>
            <a:pPr algn="just">
              <a:buFont typeface="Wingdings" panose="05000000000000000000" pitchFamily="2" charset="2"/>
              <a:buChar char="§"/>
            </a:pPr>
            <a:r>
              <a:rPr lang="en-US" sz="1900" b="1" dirty="0" smtClean="0">
                <a:solidFill>
                  <a:srgbClr val="000000"/>
                </a:solidFill>
              </a:rPr>
              <a:t>ICOs are becoming a very important tool to raise funds. </a:t>
            </a:r>
          </a:p>
          <a:p>
            <a:pPr algn="just">
              <a:buFont typeface="Wingdings" panose="05000000000000000000" pitchFamily="2" charset="2"/>
              <a:buChar char="§"/>
            </a:pPr>
            <a:endParaRPr lang="en-US" sz="1900" dirty="0" smtClean="0">
              <a:solidFill>
                <a:srgbClr val="000000"/>
              </a:solidFill>
            </a:endParaRPr>
          </a:p>
          <a:p>
            <a:pPr algn="just">
              <a:buFont typeface="Wingdings" panose="05000000000000000000" pitchFamily="2" charset="2"/>
              <a:buChar char="§"/>
            </a:pPr>
            <a:r>
              <a:rPr lang="en-US" sz="1900" dirty="0">
                <a:solidFill>
                  <a:srgbClr val="000000"/>
                </a:solidFill>
              </a:rPr>
              <a:t>M</a:t>
            </a:r>
            <a:r>
              <a:rPr lang="en-US" sz="1900" dirty="0" smtClean="0">
                <a:solidFill>
                  <a:srgbClr val="000000"/>
                </a:solidFill>
              </a:rPr>
              <a:t>any </a:t>
            </a:r>
            <a:r>
              <a:rPr lang="en-US" sz="1900" b="1" dirty="0" smtClean="0">
                <a:solidFill>
                  <a:srgbClr val="000000"/>
                </a:solidFill>
              </a:rPr>
              <a:t>legal, accounting and finance issues </a:t>
            </a:r>
            <a:r>
              <a:rPr lang="en-US" sz="1900" dirty="0" smtClean="0">
                <a:solidFill>
                  <a:srgbClr val="000000"/>
                </a:solidFill>
              </a:rPr>
              <a:t>arise in ICOs</a:t>
            </a:r>
            <a:endParaRPr lang="en-US" sz="1900" dirty="0" smtClean="0">
              <a:solidFill>
                <a:srgbClr val="000000"/>
              </a:solidFill>
            </a:endParaRPr>
          </a:p>
          <a:p>
            <a:pPr marL="0" indent="0" algn="just">
              <a:buNone/>
            </a:pPr>
            <a:endParaRPr lang="en-US" sz="1900" dirty="0" smtClean="0">
              <a:solidFill>
                <a:srgbClr val="000000"/>
              </a:solidFill>
            </a:endParaRPr>
          </a:p>
          <a:p>
            <a:pPr algn="just">
              <a:buFont typeface="Wingdings" panose="05000000000000000000" pitchFamily="2" charset="2"/>
              <a:buChar char="§"/>
            </a:pPr>
            <a:r>
              <a:rPr lang="en-US" sz="1900" dirty="0" smtClean="0">
                <a:solidFill>
                  <a:srgbClr val="000000"/>
                </a:solidFill>
              </a:rPr>
              <a:t>Unlike what happens in other </a:t>
            </a:r>
            <a:r>
              <a:rPr lang="en-US" sz="1900" dirty="0" smtClean="0">
                <a:solidFill>
                  <a:srgbClr val="000000"/>
                </a:solidFill>
              </a:rPr>
              <a:t>aspects of </a:t>
            </a:r>
            <a:r>
              <a:rPr lang="en-US" sz="1900" smtClean="0">
                <a:solidFill>
                  <a:srgbClr val="000000"/>
                </a:solidFill>
              </a:rPr>
              <a:t>finance and securities </a:t>
            </a:r>
            <a:r>
              <a:rPr lang="en-US" sz="1900" dirty="0" smtClean="0">
                <a:solidFill>
                  <a:srgbClr val="000000"/>
                </a:solidFill>
              </a:rPr>
              <a:t>regulation, there is </a:t>
            </a:r>
            <a:r>
              <a:rPr lang="en-US" sz="1900" b="1" dirty="0" smtClean="0">
                <a:solidFill>
                  <a:srgbClr val="000000"/>
                </a:solidFill>
              </a:rPr>
              <a:t>no a clear position about the best way to approach ICOs </a:t>
            </a:r>
            <a:r>
              <a:rPr lang="en-US" sz="1900" dirty="0" smtClean="0">
                <a:solidFill>
                  <a:srgbClr val="000000"/>
                </a:solidFill>
              </a:rPr>
              <a:t>– it differs across jurisdictions. </a:t>
            </a:r>
          </a:p>
          <a:p>
            <a:pPr marL="0" indent="0" algn="just">
              <a:buNone/>
            </a:pPr>
            <a:endParaRPr lang="en-US" sz="1900" dirty="0" smtClean="0">
              <a:solidFill>
                <a:srgbClr val="000000"/>
              </a:solidFill>
            </a:endParaRPr>
          </a:p>
          <a:p>
            <a:pPr algn="just">
              <a:buFont typeface="Wingdings" panose="05000000000000000000" pitchFamily="2" charset="2"/>
              <a:buChar char="§"/>
            </a:pPr>
            <a:r>
              <a:rPr lang="en-US" sz="1900" dirty="0" smtClean="0">
                <a:solidFill>
                  <a:srgbClr val="000000"/>
                </a:solidFill>
              </a:rPr>
              <a:t>When dealing with ICOs, </a:t>
            </a:r>
            <a:r>
              <a:rPr lang="en-US" sz="1900" b="1" dirty="0" smtClean="0">
                <a:solidFill>
                  <a:srgbClr val="000000"/>
                </a:solidFill>
              </a:rPr>
              <a:t>regulators should promote three</a:t>
            </a:r>
            <a:r>
              <a:rPr lang="en-US" sz="1900" dirty="0" smtClean="0">
                <a:solidFill>
                  <a:srgbClr val="000000"/>
                </a:solidFill>
              </a:rPr>
              <a:t> (sometimes competing) </a:t>
            </a:r>
            <a:r>
              <a:rPr lang="en-US" sz="1900" b="1" dirty="0" smtClean="0">
                <a:solidFill>
                  <a:srgbClr val="000000"/>
                </a:solidFill>
              </a:rPr>
              <a:t>goals</a:t>
            </a:r>
            <a:r>
              <a:rPr lang="en-US" sz="1900" dirty="0">
                <a:solidFill>
                  <a:srgbClr val="000000"/>
                </a:solidFill>
              </a:rPr>
              <a:t>:</a:t>
            </a:r>
            <a:r>
              <a:rPr lang="en-US" sz="1900" dirty="0" smtClean="0">
                <a:solidFill>
                  <a:srgbClr val="000000"/>
                </a:solidFill>
              </a:rPr>
              <a:t> </a:t>
            </a:r>
          </a:p>
          <a:p>
            <a:pPr marL="0" indent="0" algn="just">
              <a:buNone/>
            </a:pPr>
            <a:endParaRPr lang="en-US" sz="1900" dirty="0" smtClean="0">
              <a:solidFill>
                <a:srgbClr val="000000"/>
              </a:solidFill>
            </a:endParaRPr>
          </a:p>
          <a:p>
            <a:pPr lvl="1" algn="just">
              <a:buFont typeface="Wingdings" panose="05000000000000000000" pitchFamily="2" charset="2"/>
              <a:buChar char="§"/>
            </a:pPr>
            <a:r>
              <a:rPr lang="en-US" sz="1900" dirty="0" smtClean="0">
                <a:solidFill>
                  <a:srgbClr val="000000"/>
                </a:solidFill>
              </a:rPr>
              <a:t>Innovation and development </a:t>
            </a:r>
          </a:p>
          <a:p>
            <a:pPr lvl="1" algn="just">
              <a:buFont typeface="Wingdings" panose="05000000000000000000" pitchFamily="2" charset="2"/>
              <a:buChar char="§"/>
            </a:pPr>
            <a:r>
              <a:rPr lang="en-US" sz="1900" dirty="0" smtClean="0">
                <a:solidFill>
                  <a:srgbClr val="000000"/>
                </a:solidFill>
              </a:rPr>
              <a:t>Investor protection</a:t>
            </a:r>
          </a:p>
          <a:p>
            <a:pPr lvl="1" algn="just">
              <a:buFont typeface="Wingdings" panose="05000000000000000000" pitchFamily="2" charset="2"/>
              <a:buChar char="§"/>
            </a:pPr>
            <a:r>
              <a:rPr lang="en-US" sz="1900" dirty="0" smtClean="0">
                <a:solidFill>
                  <a:srgbClr val="000000"/>
                </a:solidFill>
              </a:rPr>
              <a:t>Financial stability </a:t>
            </a:r>
          </a:p>
          <a:p>
            <a:pPr marL="457200" lvl="1" indent="0" algn="just">
              <a:buNone/>
            </a:pPr>
            <a:endParaRPr lang="en-US" sz="1900" dirty="0">
              <a:solidFill>
                <a:srgbClr val="000000"/>
              </a:solidFill>
            </a:endParaRPr>
          </a:p>
          <a:p>
            <a:pPr marL="457200" lvl="1" indent="0" algn="just">
              <a:buNone/>
            </a:pPr>
            <a:r>
              <a:rPr lang="en-US" sz="1900" dirty="0" smtClean="0">
                <a:solidFill>
                  <a:srgbClr val="000000"/>
                </a:solidFill>
              </a:rPr>
              <a:t>			</a:t>
            </a:r>
            <a:r>
              <a:rPr lang="en-US" sz="1900" b="1" dirty="0" smtClean="0">
                <a:solidFill>
                  <a:srgbClr val="000000"/>
                </a:solidFill>
              </a:rPr>
              <a:t>        Best way to do so? </a:t>
            </a:r>
            <a:endParaRPr lang="en-US" sz="1900" b="1" dirty="0">
              <a:solidFill>
                <a:srgbClr val="000000"/>
              </a:solidFill>
            </a:endParaRPr>
          </a:p>
          <a:p>
            <a:pPr marL="457200" lvl="1" indent="0" algn="just">
              <a:buNone/>
            </a:pPr>
            <a:endParaRPr lang="en-US" sz="1400" dirty="0" smtClean="0">
              <a:solidFill>
                <a:srgbClr val="000000"/>
              </a:solidFill>
            </a:endParaRPr>
          </a:p>
          <a:p>
            <a:pPr marL="0" indent="0">
              <a:buNone/>
            </a:pPr>
            <a:endParaRPr lang="es-ES" sz="1800" dirty="0" smtClean="0"/>
          </a:p>
        </p:txBody>
      </p:sp>
    </p:spTree>
    <p:extLst>
      <p:ext uri="{BB962C8B-B14F-4D97-AF65-F5344CB8AC3E}">
        <p14:creationId xmlns:p14="http://schemas.microsoft.com/office/powerpoint/2010/main" val="14733074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7504" y="188640"/>
            <a:ext cx="8892480" cy="1143000"/>
          </a:xfrm>
        </p:spPr>
        <p:txBody>
          <a:bodyPr>
            <a:normAutofit/>
          </a:bodyPr>
          <a:lstStyle/>
          <a:p>
            <a:endParaRPr lang="en-US" sz="3000" dirty="0"/>
          </a:p>
        </p:txBody>
      </p:sp>
      <p:sp>
        <p:nvSpPr>
          <p:cNvPr id="3" name="2 Marcador de contenido"/>
          <p:cNvSpPr>
            <a:spLocks noGrp="1"/>
          </p:cNvSpPr>
          <p:nvPr>
            <p:ph idx="1"/>
          </p:nvPr>
        </p:nvSpPr>
        <p:spPr>
          <a:xfrm>
            <a:off x="251520" y="908720"/>
            <a:ext cx="8363272" cy="5760640"/>
          </a:xfrm>
        </p:spPr>
        <p:txBody>
          <a:bodyPr>
            <a:normAutofit/>
          </a:bodyPr>
          <a:lstStyle/>
          <a:p>
            <a:pPr algn="just">
              <a:buFont typeface="Wingdings" panose="05000000000000000000" pitchFamily="2" charset="2"/>
              <a:buChar char="§"/>
            </a:pPr>
            <a:endParaRPr lang="es-ES" sz="2100" dirty="0" smtClean="0">
              <a:solidFill>
                <a:srgbClr val="000000"/>
              </a:solidFill>
            </a:endParaRPr>
          </a:p>
          <a:p>
            <a:pPr algn="just">
              <a:buFont typeface="Wingdings" panose="05000000000000000000" pitchFamily="2" charset="2"/>
              <a:buChar char="§"/>
            </a:pPr>
            <a:endParaRPr lang="en-US" sz="1900" dirty="0" smtClean="0">
              <a:solidFill>
                <a:srgbClr val="000000"/>
              </a:solidFill>
            </a:endParaRPr>
          </a:p>
          <a:p>
            <a:pPr marL="0" indent="0" algn="ctr">
              <a:buNone/>
            </a:pPr>
            <a:endParaRPr lang="en-US" sz="4000" b="1" dirty="0" smtClean="0">
              <a:solidFill>
                <a:srgbClr val="000000"/>
              </a:solidFill>
            </a:endParaRPr>
          </a:p>
          <a:p>
            <a:pPr marL="0" indent="0" algn="ctr">
              <a:buNone/>
            </a:pPr>
            <a:r>
              <a:rPr lang="en-US" sz="4000" b="1" smtClean="0">
                <a:solidFill>
                  <a:srgbClr val="000000"/>
                </a:solidFill>
              </a:rPr>
              <a:t>Many </a:t>
            </a:r>
            <a:r>
              <a:rPr lang="en-US" sz="4000" b="1" dirty="0" smtClean="0">
                <a:solidFill>
                  <a:srgbClr val="000000"/>
                </a:solidFill>
              </a:rPr>
              <a:t>thanks! </a:t>
            </a:r>
            <a:endParaRPr lang="en-US" sz="4000" dirty="0" smtClean="0">
              <a:solidFill>
                <a:srgbClr val="000000"/>
              </a:solidFill>
            </a:endParaRPr>
          </a:p>
          <a:p>
            <a:pPr marL="0" indent="0">
              <a:buNone/>
            </a:pPr>
            <a:endParaRPr lang="es-ES" sz="1800" dirty="0" smtClean="0"/>
          </a:p>
        </p:txBody>
      </p:sp>
    </p:spTree>
    <p:extLst>
      <p:ext uri="{BB962C8B-B14F-4D97-AF65-F5344CB8AC3E}">
        <p14:creationId xmlns:p14="http://schemas.microsoft.com/office/powerpoint/2010/main" val="30942928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188640"/>
            <a:ext cx="8229600" cy="1143000"/>
          </a:xfrm>
        </p:spPr>
        <p:txBody>
          <a:bodyPr>
            <a:normAutofit/>
          </a:bodyPr>
          <a:lstStyle/>
          <a:p>
            <a:r>
              <a:rPr lang="es-ES" sz="3200" b="1" dirty="0" smtClean="0">
                <a:solidFill>
                  <a:srgbClr val="C00000"/>
                </a:solidFill>
              </a:rPr>
              <a:t>1. Concept</a:t>
            </a:r>
            <a:r>
              <a:rPr lang="es-ES" sz="3200" b="1" dirty="0">
                <a:solidFill>
                  <a:srgbClr val="C00000"/>
                </a:solidFill>
              </a:rPr>
              <a:t> </a:t>
            </a:r>
            <a:r>
              <a:rPr lang="es-ES" sz="3200" b="1" dirty="0" smtClean="0">
                <a:solidFill>
                  <a:srgbClr val="C00000"/>
                </a:solidFill>
              </a:rPr>
              <a:t>and </a:t>
            </a:r>
            <a:r>
              <a:rPr lang="es-ES" sz="3200" b="1" dirty="0" err="1" smtClean="0">
                <a:solidFill>
                  <a:srgbClr val="C00000"/>
                </a:solidFill>
              </a:rPr>
              <a:t>importance</a:t>
            </a:r>
            <a:r>
              <a:rPr lang="es-ES" sz="3200" b="1" dirty="0" smtClean="0">
                <a:solidFill>
                  <a:srgbClr val="C00000"/>
                </a:solidFill>
              </a:rPr>
              <a:t> (1/2)</a:t>
            </a:r>
            <a:endParaRPr lang="en-US" sz="3200" dirty="0"/>
          </a:p>
        </p:txBody>
      </p:sp>
      <p:sp>
        <p:nvSpPr>
          <p:cNvPr id="3" name="2 Marcador de contenido"/>
          <p:cNvSpPr>
            <a:spLocks noGrp="1"/>
          </p:cNvSpPr>
          <p:nvPr>
            <p:ph idx="1"/>
          </p:nvPr>
        </p:nvSpPr>
        <p:spPr>
          <a:xfrm>
            <a:off x="395536" y="1340768"/>
            <a:ext cx="8363272" cy="5040560"/>
          </a:xfrm>
        </p:spPr>
        <p:txBody>
          <a:bodyPr>
            <a:normAutofit lnSpcReduction="10000"/>
          </a:bodyPr>
          <a:lstStyle/>
          <a:p>
            <a:pPr marL="0" indent="0" algn="just">
              <a:buNone/>
            </a:pPr>
            <a:endParaRPr lang="en-US" sz="2200" dirty="0" smtClean="0">
              <a:solidFill>
                <a:srgbClr val="000000"/>
              </a:solidFill>
            </a:endParaRPr>
          </a:p>
          <a:p>
            <a:pPr algn="just">
              <a:buFont typeface="Wingdings" panose="05000000000000000000" pitchFamily="2" charset="2"/>
              <a:buChar char="§"/>
            </a:pPr>
            <a:r>
              <a:rPr lang="en-US" sz="2200" b="1" dirty="0" smtClean="0">
                <a:solidFill>
                  <a:srgbClr val="000000"/>
                </a:solidFill>
              </a:rPr>
              <a:t>Initial Coin Offerings as a new way to raise “capital”. </a:t>
            </a:r>
          </a:p>
          <a:p>
            <a:pPr marL="0" indent="0" algn="just">
              <a:buNone/>
            </a:pPr>
            <a:endParaRPr lang="en-US" sz="2200" dirty="0" smtClean="0">
              <a:solidFill>
                <a:srgbClr val="000000"/>
              </a:solidFill>
            </a:endParaRPr>
          </a:p>
          <a:p>
            <a:pPr algn="just">
              <a:buFont typeface="Wingdings" panose="05000000000000000000" pitchFamily="2" charset="2"/>
              <a:buChar char="§"/>
            </a:pPr>
            <a:r>
              <a:rPr lang="en-US" sz="2200" dirty="0" smtClean="0">
                <a:solidFill>
                  <a:srgbClr val="000000"/>
                </a:solidFill>
              </a:rPr>
              <a:t>In 2017, </a:t>
            </a:r>
            <a:r>
              <a:rPr lang="en-US" sz="2200" b="1" dirty="0" smtClean="0">
                <a:solidFill>
                  <a:srgbClr val="000000"/>
                </a:solidFill>
              </a:rPr>
              <a:t>companies have raised $4 billion in the United States</a:t>
            </a:r>
          </a:p>
          <a:p>
            <a:pPr algn="just">
              <a:buFont typeface="Wingdings" panose="05000000000000000000" pitchFamily="2" charset="2"/>
              <a:buChar char="§"/>
            </a:pPr>
            <a:endParaRPr lang="en-US" sz="2200" b="1" dirty="0">
              <a:solidFill>
                <a:srgbClr val="000000"/>
              </a:solidFill>
            </a:endParaRPr>
          </a:p>
          <a:p>
            <a:pPr algn="just">
              <a:buFont typeface="Wingdings" panose="05000000000000000000" pitchFamily="2" charset="2"/>
              <a:buChar char="§"/>
            </a:pPr>
            <a:r>
              <a:rPr lang="en-US" sz="2200" dirty="0">
                <a:solidFill>
                  <a:srgbClr val="000000"/>
                </a:solidFill>
              </a:rPr>
              <a:t>In the first three months of 2018, ICOs raised more than the whole of </a:t>
            </a:r>
            <a:r>
              <a:rPr lang="en-US" sz="2200" dirty="0" smtClean="0">
                <a:solidFill>
                  <a:srgbClr val="000000"/>
                </a:solidFill>
              </a:rPr>
              <a:t>2017: </a:t>
            </a:r>
            <a:r>
              <a:rPr lang="en-US" sz="2200" b="1" dirty="0" smtClean="0">
                <a:solidFill>
                  <a:srgbClr val="000000"/>
                </a:solidFill>
              </a:rPr>
              <a:t>$6.3 billion</a:t>
            </a:r>
            <a:r>
              <a:rPr lang="en-US" sz="2200" dirty="0" smtClean="0">
                <a:solidFill>
                  <a:srgbClr val="000000"/>
                </a:solidFill>
              </a:rPr>
              <a:t> </a:t>
            </a:r>
          </a:p>
          <a:p>
            <a:pPr algn="just">
              <a:buFont typeface="Wingdings" panose="05000000000000000000" pitchFamily="2" charset="2"/>
              <a:buChar char="§"/>
            </a:pPr>
            <a:endParaRPr lang="en-US" sz="2200" dirty="0" smtClean="0">
              <a:solidFill>
                <a:srgbClr val="000000"/>
              </a:solidFill>
            </a:endParaRPr>
          </a:p>
          <a:p>
            <a:pPr algn="just">
              <a:buFont typeface="Wingdings" panose="05000000000000000000" pitchFamily="2" charset="2"/>
              <a:buChar char="§"/>
            </a:pPr>
            <a:r>
              <a:rPr lang="en-US" sz="2200" dirty="0" smtClean="0">
                <a:solidFill>
                  <a:srgbClr val="000000"/>
                </a:solidFill>
              </a:rPr>
              <a:t>ICO market </a:t>
            </a:r>
            <a:r>
              <a:rPr lang="en-US" sz="2200" dirty="0">
                <a:solidFill>
                  <a:srgbClr val="000000"/>
                </a:solidFill>
              </a:rPr>
              <a:t>was 40% of the size of </a:t>
            </a:r>
            <a:r>
              <a:rPr lang="en-US" sz="2200" dirty="0" smtClean="0">
                <a:solidFill>
                  <a:srgbClr val="000000"/>
                </a:solidFill>
              </a:rPr>
              <a:t>the IPO market </a:t>
            </a:r>
            <a:r>
              <a:rPr lang="en-US" sz="2200" dirty="0">
                <a:solidFill>
                  <a:srgbClr val="000000"/>
                </a:solidFill>
              </a:rPr>
              <a:t>and 30% of the size of the venture capital </a:t>
            </a:r>
            <a:r>
              <a:rPr lang="en-US" sz="2200" dirty="0" smtClean="0">
                <a:solidFill>
                  <a:srgbClr val="000000"/>
                </a:solidFill>
              </a:rPr>
              <a:t>VC market </a:t>
            </a:r>
            <a:r>
              <a:rPr lang="en-US" sz="2200" dirty="0">
                <a:solidFill>
                  <a:srgbClr val="000000"/>
                </a:solidFill>
              </a:rPr>
              <a:t>in Q1 2018</a:t>
            </a:r>
            <a:r>
              <a:rPr lang="en-US" sz="2200" dirty="0" smtClean="0">
                <a:solidFill>
                  <a:srgbClr val="000000"/>
                </a:solidFill>
              </a:rPr>
              <a:t>.</a:t>
            </a:r>
          </a:p>
          <a:p>
            <a:pPr algn="just">
              <a:buFont typeface="Wingdings" panose="05000000000000000000" pitchFamily="2" charset="2"/>
              <a:buChar char="§"/>
            </a:pPr>
            <a:endParaRPr lang="en-US" sz="2200" dirty="0" smtClean="0">
              <a:solidFill>
                <a:srgbClr val="000000"/>
              </a:solidFill>
            </a:endParaRPr>
          </a:p>
          <a:p>
            <a:pPr algn="just">
              <a:buFont typeface="Wingdings" panose="05000000000000000000" pitchFamily="2" charset="2"/>
              <a:buChar char="§"/>
            </a:pPr>
            <a:r>
              <a:rPr lang="en-US" sz="2400" dirty="0"/>
              <a:t>$1.7 billion was </a:t>
            </a:r>
            <a:r>
              <a:rPr lang="en-US" sz="2400" dirty="0" smtClean="0"/>
              <a:t>raised by Telegram in only two company’s pre-ICO sales in March. </a:t>
            </a:r>
            <a:endParaRPr lang="en-US" sz="2200" dirty="0">
              <a:solidFill>
                <a:srgbClr val="000000"/>
              </a:solidFill>
            </a:endParaRPr>
          </a:p>
          <a:p>
            <a:pPr lvl="1" algn="just">
              <a:buFont typeface="Wingdings" panose="05000000000000000000" pitchFamily="2" charset="2"/>
              <a:buChar char="§"/>
            </a:pPr>
            <a:endParaRPr lang="en-US" sz="2000" dirty="0">
              <a:solidFill>
                <a:srgbClr val="000000"/>
              </a:solidFill>
            </a:endParaRPr>
          </a:p>
          <a:p>
            <a:pPr lvl="1" algn="just"/>
            <a:endParaRPr lang="en-US" sz="1400" dirty="0">
              <a:solidFill>
                <a:srgbClr val="000000"/>
              </a:solidFill>
            </a:endParaRPr>
          </a:p>
          <a:p>
            <a:pPr lvl="1" algn="just"/>
            <a:endParaRPr lang="en-US" sz="1400" dirty="0" smtClean="0">
              <a:solidFill>
                <a:srgbClr val="000000"/>
              </a:solidFill>
            </a:endParaRPr>
          </a:p>
          <a:p>
            <a:pPr lvl="1" algn="just"/>
            <a:endParaRPr lang="en-US" sz="1400" dirty="0">
              <a:solidFill>
                <a:srgbClr val="000000"/>
              </a:solidFill>
            </a:endParaRPr>
          </a:p>
          <a:p>
            <a:pPr marL="457200" lvl="1" indent="0" algn="just">
              <a:buNone/>
            </a:pPr>
            <a:endParaRPr lang="en-US" sz="1400" dirty="0" smtClean="0">
              <a:solidFill>
                <a:srgbClr val="000000"/>
              </a:solidFill>
            </a:endParaRPr>
          </a:p>
          <a:p>
            <a:pPr marL="0" indent="0">
              <a:buNone/>
            </a:pPr>
            <a:endParaRPr lang="es-ES" sz="1800" dirty="0" smtClean="0"/>
          </a:p>
        </p:txBody>
      </p:sp>
    </p:spTree>
    <p:extLst>
      <p:ext uri="{BB962C8B-B14F-4D97-AF65-F5344CB8AC3E}">
        <p14:creationId xmlns:p14="http://schemas.microsoft.com/office/powerpoint/2010/main" val="8484166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188640"/>
            <a:ext cx="8229600" cy="1143000"/>
          </a:xfrm>
        </p:spPr>
        <p:txBody>
          <a:bodyPr>
            <a:normAutofit/>
          </a:bodyPr>
          <a:lstStyle/>
          <a:p>
            <a:r>
              <a:rPr lang="es-ES" sz="3200" b="1" dirty="0" smtClean="0">
                <a:solidFill>
                  <a:srgbClr val="C00000"/>
                </a:solidFill>
              </a:rPr>
              <a:t>1. Concept</a:t>
            </a:r>
            <a:r>
              <a:rPr lang="es-ES" sz="3200" b="1" dirty="0">
                <a:solidFill>
                  <a:srgbClr val="C00000"/>
                </a:solidFill>
              </a:rPr>
              <a:t> </a:t>
            </a:r>
            <a:r>
              <a:rPr lang="es-ES" sz="3200" b="1" dirty="0" smtClean="0">
                <a:solidFill>
                  <a:srgbClr val="C00000"/>
                </a:solidFill>
              </a:rPr>
              <a:t>and </a:t>
            </a:r>
            <a:r>
              <a:rPr lang="es-ES" sz="3200" b="1" dirty="0" err="1" smtClean="0">
                <a:solidFill>
                  <a:srgbClr val="C00000"/>
                </a:solidFill>
              </a:rPr>
              <a:t>importance</a:t>
            </a:r>
            <a:r>
              <a:rPr lang="es-ES" sz="3200" b="1" dirty="0" smtClean="0">
                <a:solidFill>
                  <a:srgbClr val="C00000"/>
                </a:solidFill>
              </a:rPr>
              <a:t> (2/2)</a:t>
            </a:r>
            <a:endParaRPr lang="en-US" sz="3200" dirty="0"/>
          </a:p>
        </p:txBody>
      </p:sp>
      <p:sp>
        <p:nvSpPr>
          <p:cNvPr id="3" name="2 Marcador de contenido"/>
          <p:cNvSpPr>
            <a:spLocks noGrp="1"/>
          </p:cNvSpPr>
          <p:nvPr>
            <p:ph idx="1"/>
          </p:nvPr>
        </p:nvSpPr>
        <p:spPr>
          <a:xfrm>
            <a:off x="395536" y="1124744"/>
            <a:ext cx="8363272" cy="5040560"/>
          </a:xfrm>
        </p:spPr>
        <p:txBody>
          <a:bodyPr>
            <a:normAutofit/>
          </a:bodyPr>
          <a:lstStyle/>
          <a:p>
            <a:pPr marL="0" indent="0" algn="just">
              <a:buNone/>
            </a:pPr>
            <a:endParaRPr lang="en-US" sz="2200" dirty="0" smtClean="0">
              <a:solidFill>
                <a:srgbClr val="000000"/>
              </a:solidFill>
            </a:endParaRPr>
          </a:p>
          <a:p>
            <a:pPr algn="just">
              <a:buFont typeface="Wingdings" panose="05000000000000000000" pitchFamily="2" charset="2"/>
              <a:buChar char="§"/>
            </a:pPr>
            <a:r>
              <a:rPr lang="en-US" sz="2200" b="1" dirty="0" smtClean="0">
                <a:solidFill>
                  <a:srgbClr val="000000"/>
                </a:solidFill>
              </a:rPr>
              <a:t>There are many ways to raise capital: </a:t>
            </a:r>
          </a:p>
          <a:p>
            <a:pPr lvl="1" algn="just">
              <a:buFont typeface="Wingdings" panose="05000000000000000000" pitchFamily="2" charset="2"/>
              <a:buChar char="§"/>
            </a:pPr>
            <a:r>
              <a:rPr lang="en-US" sz="1800" dirty="0" smtClean="0">
                <a:solidFill>
                  <a:srgbClr val="000000"/>
                </a:solidFill>
              </a:rPr>
              <a:t>Families </a:t>
            </a:r>
          </a:p>
          <a:p>
            <a:pPr lvl="1" algn="just">
              <a:buFont typeface="Wingdings" panose="05000000000000000000" pitchFamily="2" charset="2"/>
              <a:buChar char="§"/>
            </a:pPr>
            <a:r>
              <a:rPr lang="en-US" sz="1800" dirty="0" smtClean="0">
                <a:solidFill>
                  <a:srgbClr val="000000"/>
                </a:solidFill>
              </a:rPr>
              <a:t>Business angels</a:t>
            </a:r>
          </a:p>
          <a:p>
            <a:pPr lvl="1" algn="just">
              <a:buFont typeface="Wingdings" panose="05000000000000000000" pitchFamily="2" charset="2"/>
              <a:buChar char="§"/>
            </a:pPr>
            <a:r>
              <a:rPr lang="en-US" sz="1800" dirty="0" smtClean="0">
                <a:solidFill>
                  <a:srgbClr val="000000"/>
                </a:solidFill>
              </a:rPr>
              <a:t>Venture capitalists</a:t>
            </a:r>
          </a:p>
          <a:p>
            <a:pPr lvl="1" algn="just">
              <a:buFont typeface="Wingdings" panose="05000000000000000000" pitchFamily="2" charset="2"/>
              <a:buChar char="§"/>
            </a:pPr>
            <a:r>
              <a:rPr lang="en-US" sz="1800" dirty="0" smtClean="0">
                <a:solidFill>
                  <a:srgbClr val="000000"/>
                </a:solidFill>
              </a:rPr>
              <a:t>Crowdfunding</a:t>
            </a:r>
          </a:p>
          <a:p>
            <a:pPr lvl="1" algn="just">
              <a:buFont typeface="Wingdings" panose="05000000000000000000" pitchFamily="2" charset="2"/>
              <a:buChar char="§"/>
            </a:pPr>
            <a:r>
              <a:rPr lang="en-US" sz="1800" dirty="0" smtClean="0">
                <a:solidFill>
                  <a:srgbClr val="000000"/>
                </a:solidFill>
              </a:rPr>
              <a:t>IPOs</a:t>
            </a:r>
          </a:p>
          <a:p>
            <a:pPr algn="just">
              <a:buFont typeface="Wingdings" panose="05000000000000000000" pitchFamily="2" charset="2"/>
              <a:buChar char="§"/>
            </a:pPr>
            <a:endParaRPr lang="en-US" sz="2200" b="1" dirty="0">
              <a:solidFill>
                <a:srgbClr val="000000"/>
              </a:solidFill>
            </a:endParaRPr>
          </a:p>
          <a:p>
            <a:pPr algn="just">
              <a:buFont typeface="Wingdings" panose="05000000000000000000" pitchFamily="2" charset="2"/>
              <a:buChar char="§"/>
            </a:pPr>
            <a:r>
              <a:rPr lang="en-US" sz="2200" b="1" dirty="0" smtClean="0">
                <a:solidFill>
                  <a:srgbClr val="000000"/>
                </a:solidFill>
              </a:rPr>
              <a:t>What </a:t>
            </a:r>
            <a:r>
              <a:rPr lang="en-US" sz="2200" b="1" dirty="0">
                <a:solidFill>
                  <a:srgbClr val="000000"/>
                </a:solidFill>
              </a:rPr>
              <a:t>is different from other ways to raise </a:t>
            </a:r>
            <a:r>
              <a:rPr lang="en-US" sz="2200" b="1" dirty="0" smtClean="0">
                <a:solidFill>
                  <a:srgbClr val="000000"/>
                </a:solidFill>
              </a:rPr>
              <a:t>capital? </a:t>
            </a:r>
            <a:endParaRPr lang="en-US" sz="2200" b="1" dirty="0">
              <a:solidFill>
                <a:srgbClr val="000000"/>
              </a:solidFill>
            </a:endParaRPr>
          </a:p>
          <a:p>
            <a:pPr lvl="1" algn="just">
              <a:buFont typeface="Wingdings" panose="05000000000000000000" pitchFamily="2" charset="2"/>
              <a:buChar char="§"/>
            </a:pPr>
            <a:r>
              <a:rPr lang="en-US" sz="1800" dirty="0">
                <a:solidFill>
                  <a:srgbClr val="000000"/>
                </a:solidFill>
              </a:rPr>
              <a:t>Use of blockchain technology </a:t>
            </a:r>
            <a:endParaRPr lang="en-US" sz="1800" dirty="0" smtClean="0">
              <a:solidFill>
                <a:srgbClr val="000000"/>
              </a:solidFill>
            </a:endParaRPr>
          </a:p>
          <a:p>
            <a:pPr lvl="2" algn="just">
              <a:buFont typeface="Wingdings" panose="05000000000000000000" pitchFamily="2" charset="2"/>
              <a:buChar char="§"/>
            </a:pPr>
            <a:r>
              <a:rPr lang="en-US" sz="1400" dirty="0" smtClean="0">
                <a:solidFill>
                  <a:srgbClr val="000000"/>
                </a:solidFill>
              </a:rPr>
              <a:t>What is blockchain? How does it work? </a:t>
            </a:r>
            <a:endParaRPr lang="en-US" sz="1400" dirty="0">
              <a:solidFill>
                <a:srgbClr val="000000"/>
              </a:solidFill>
            </a:endParaRPr>
          </a:p>
          <a:p>
            <a:pPr lvl="1" algn="just">
              <a:buFont typeface="Wingdings" panose="05000000000000000000" pitchFamily="2" charset="2"/>
              <a:buChar char="§"/>
            </a:pPr>
            <a:r>
              <a:rPr lang="en-US" sz="1800" dirty="0">
                <a:solidFill>
                  <a:srgbClr val="000000"/>
                </a:solidFill>
              </a:rPr>
              <a:t>Issuer receives </a:t>
            </a:r>
            <a:r>
              <a:rPr lang="en-US" sz="1800" dirty="0" smtClean="0">
                <a:solidFill>
                  <a:srgbClr val="000000"/>
                </a:solidFill>
              </a:rPr>
              <a:t>cryptocurrencies</a:t>
            </a:r>
          </a:p>
          <a:p>
            <a:pPr lvl="2" algn="just">
              <a:buFont typeface="Wingdings" panose="05000000000000000000" pitchFamily="2" charset="2"/>
              <a:buChar char="§"/>
            </a:pPr>
            <a:r>
              <a:rPr lang="en-US" sz="1400" dirty="0" smtClean="0">
                <a:solidFill>
                  <a:srgbClr val="000000"/>
                </a:solidFill>
              </a:rPr>
              <a:t>What is a cryptocurrency? </a:t>
            </a:r>
            <a:endParaRPr lang="en-US" sz="1400" dirty="0">
              <a:solidFill>
                <a:srgbClr val="000000"/>
              </a:solidFill>
            </a:endParaRPr>
          </a:p>
          <a:p>
            <a:pPr lvl="1" algn="just">
              <a:buFont typeface="Wingdings" panose="05000000000000000000" pitchFamily="2" charset="2"/>
              <a:buChar char="§"/>
            </a:pPr>
            <a:r>
              <a:rPr lang="en-US" sz="1800" dirty="0">
                <a:solidFill>
                  <a:srgbClr val="000000"/>
                </a:solidFill>
              </a:rPr>
              <a:t>Companies do </a:t>
            </a:r>
            <a:r>
              <a:rPr lang="en-US" sz="1800" dirty="0" smtClean="0">
                <a:solidFill>
                  <a:srgbClr val="000000"/>
                </a:solidFill>
              </a:rPr>
              <a:t>not issue </a:t>
            </a:r>
            <a:r>
              <a:rPr lang="en-US" sz="1800" dirty="0">
                <a:solidFill>
                  <a:srgbClr val="000000"/>
                </a:solidFill>
              </a:rPr>
              <a:t>“shares” or “bonds” but something called “tokens” </a:t>
            </a:r>
            <a:endParaRPr lang="en-US" sz="1800" dirty="0" smtClean="0">
              <a:solidFill>
                <a:srgbClr val="000000"/>
              </a:solidFill>
            </a:endParaRPr>
          </a:p>
          <a:p>
            <a:pPr lvl="2" algn="just">
              <a:buFont typeface="Wingdings" panose="05000000000000000000" pitchFamily="2" charset="2"/>
              <a:buChar char="§"/>
            </a:pPr>
            <a:r>
              <a:rPr lang="en-US" sz="1400" dirty="0" smtClean="0">
                <a:solidFill>
                  <a:srgbClr val="000000"/>
                </a:solidFill>
              </a:rPr>
              <a:t>What is a token? </a:t>
            </a:r>
            <a:endParaRPr lang="en-US" sz="1400" dirty="0">
              <a:solidFill>
                <a:srgbClr val="000000"/>
              </a:solidFill>
            </a:endParaRPr>
          </a:p>
          <a:p>
            <a:pPr marL="457200" lvl="1" indent="0" algn="just">
              <a:buNone/>
            </a:pPr>
            <a:endParaRPr lang="en-US" sz="2000" dirty="0">
              <a:solidFill>
                <a:srgbClr val="000000"/>
              </a:solidFill>
            </a:endParaRPr>
          </a:p>
          <a:p>
            <a:pPr marL="457200" lvl="1" indent="0" algn="just">
              <a:buNone/>
            </a:pPr>
            <a:endParaRPr lang="en-US" sz="1400" dirty="0" smtClean="0">
              <a:solidFill>
                <a:srgbClr val="000000"/>
              </a:solidFill>
            </a:endParaRPr>
          </a:p>
          <a:p>
            <a:pPr lvl="1" algn="just"/>
            <a:endParaRPr lang="en-US" sz="1400" dirty="0">
              <a:solidFill>
                <a:srgbClr val="000000"/>
              </a:solidFill>
            </a:endParaRPr>
          </a:p>
          <a:p>
            <a:pPr marL="457200" lvl="1" indent="0" algn="just">
              <a:buNone/>
            </a:pPr>
            <a:endParaRPr lang="en-US" sz="1400" dirty="0" smtClean="0">
              <a:solidFill>
                <a:srgbClr val="000000"/>
              </a:solidFill>
            </a:endParaRPr>
          </a:p>
          <a:p>
            <a:pPr marL="0" indent="0">
              <a:buNone/>
            </a:pPr>
            <a:endParaRPr lang="es-ES" sz="1800" dirty="0" smtClean="0"/>
          </a:p>
        </p:txBody>
      </p:sp>
    </p:spTree>
    <p:extLst>
      <p:ext uri="{BB962C8B-B14F-4D97-AF65-F5344CB8AC3E}">
        <p14:creationId xmlns:p14="http://schemas.microsoft.com/office/powerpoint/2010/main" val="7744563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188640"/>
            <a:ext cx="8229600" cy="1143000"/>
          </a:xfrm>
        </p:spPr>
        <p:txBody>
          <a:bodyPr>
            <a:normAutofit/>
          </a:bodyPr>
          <a:lstStyle/>
          <a:p>
            <a:r>
              <a:rPr lang="es-ES" sz="3200" b="1" dirty="0">
                <a:solidFill>
                  <a:srgbClr val="C00000"/>
                </a:solidFill>
              </a:rPr>
              <a:t>2</a:t>
            </a:r>
            <a:r>
              <a:rPr lang="es-ES" sz="3200" b="1" dirty="0" smtClean="0">
                <a:solidFill>
                  <a:srgbClr val="C00000"/>
                </a:solidFill>
              </a:rPr>
              <a:t>. Concept and </a:t>
            </a:r>
            <a:r>
              <a:rPr lang="es-ES" sz="3200" b="1" dirty="0" err="1" smtClean="0">
                <a:solidFill>
                  <a:srgbClr val="C00000"/>
                </a:solidFill>
              </a:rPr>
              <a:t>regulation</a:t>
            </a:r>
            <a:r>
              <a:rPr lang="es-ES" sz="3200" b="1" dirty="0" smtClean="0">
                <a:solidFill>
                  <a:srgbClr val="C00000"/>
                </a:solidFill>
              </a:rPr>
              <a:t> of </a:t>
            </a:r>
            <a:r>
              <a:rPr lang="es-ES" sz="3200" b="1" dirty="0" err="1" smtClean="0">
                <a:solidFill>
                  <a:srgbClr val="C00000"/>
                </a:solidFill>
              </a:rPr>
              <a:t>tokens</a:t>
            </a:r>
            <a:endParaRPr lang="en-US" sz="3200" dirty="0"/>
          </a:p>
        </p:txBody>
      </p:sp>
      <p:sp>
        <p:nvSpPr>
          <p:cNvPr id="3" name="2 Marcador de contenido"/>
          <p:cNvSpPr>
            <a:spLocks noGrp="1"/>
          </p:cNvSpPr>
          <p:nvPr>
            <p:ph idx="1"/>
          </p:nvPr>
        </p:nvSpPr>
        <p:spPr>
          <a:xfrm>
            <a:off x="251520" y="836712"/>
            <a:ext cx="8363272" cy="5877272"/>
          </a:xfrm>
        </p:spPr>
        <p:txBody>
          <a:bodyPr>
            <a:normAutofit fontScale="92500" lnSpcReduction="10000"/>
          </a:bodyPr>
          <a:lstStyle/>
          <a:p>
            <a:pPr marL="0" indent="0" algn="just">
              <a:buNone/>
            </a:pPr>
            <a:endParaRPr lang="en-US" sz="2000" b="1" dirty="0" smtClean="0">
              <a:solidFill>
                <a:srgbClr val="000000"/>
              </a:solidFill>
            </a:endParaRPr>
          </a:p>
          <a:p>
            <a:pPr algn="just">
              <a:buFont typeface="Wingdings" panose="05000000000000000000" pitchFamily="2" charset="2"/>
              <a:buChar char="§"/>
            </a:pPr>
            <a:r>
              <a:rPr lang="en-US" sz="2000" b="1" dirty="0" smtClean="0">
                <a:solidFill>
                  <a:srgbClr val="000000"/>
                </a:solidFill>
              </a:rPr>
              <a:t>What is a “token”?</a:t>
            </a:r>
          </a:p>
          <a:p>
            <a:pPr marL="0" indent="0" algn="just">
              <a:buNone/>
            </a:pPr>
            <a:endParaRPr lang="en-US" sz="2000" b="1" dirty="0">
              <a:solidFill>
                <a:srgbClr val="000000"/>
              </a:solidFill>
            </a:endParaRPr>
          </a:p>
          <a:p>
            <a:pPr lvl="1" algn="just">
              <a:buFont typeface="Wingdings" panose="05000000000000000000" pitchFamily="2" charset="2"/>
              <a:buChar char="§"/>
            </a:pPr>
            <a:r>
              <a:rPr lang="en-US" sz="1600" b="1" dirty="0">
                <a:solidFill>
                  <a:srgbClr val="000000"/>
                </a:solidFill>
              </a:rPr>
              <a:t>Tokens are digital assets </a:t>
            </a:r>
            <a:r>
              <a:rPr lang="en-US" sz="1600" dirty="0">
                <a:solidFill>
                  <a:srgbClr val="000000"/>
                </a:solidFill>
              </a:rPr>
              <a:t>used in connection with decentralized services, applications, and communities </a:t>
            </a:r>
            <a:r>
              <a:rPr lang="en-US" sz="1600" dirty="0" smtClean="0">
                <a:solidFill>
                  <a:srgbClr val="000000"/>
                </a:solidFill>
              </a:rPr>
              <a:t>(“</a:t>
            </a:r>
            <a:r>
              <a:rPr lang="en-US" sz="1600" dirty="0">
                <a:solidFill>
                  <a:srgbClr val="000000"/>
                </a:solidFill>
              </a:rPr>
              <a:t>token networks”).</a:t>
            </a:r>
          </a:p>
          <a:p>
            <a:pPr lvl="1" algn="just">
              <a:buFont typeface="Wingdings" panose="05000000000000000000" pitchFamily="2" charset="2"/>
              <a:buChar char="§"/>
            </a:pPr>
            <a:r>
              <a:rPr lang="en-US" sz="1600" dirty="0" smtClean="0">
                <a:solidFill>
                  <a:srgbClr val="000000"/>
                </a:solidFill>
              </a:rPr>
              <a:t>It is something that give certain </a:t>
            </a:r>
            <a:r>
              <a:rPr lang="en-US" sz="1600" b="1" dirty="0" smtClean="0">
                <a:solidFill>
                  <a:srgbClr val="000000"/>
                </a:solidFill>
              </a:rPr>
              <a:t>rights in the company. </a:t>
            </a:r>
            <a:r>
              <a:rPr lang="en-US" sz="1600" dirty="0" smtClean="0">
                <a:solidFill>
                  <a:srgbClr val="000000"/>
                </a:solidFill>
              </a:rPr>
              <a:t>These rights are defined in something called the </a:t>
            </a:r>
            <a:r>
              <a:rPr lang="en-US" sz="1600" b="1" dirty="0" smtClean="0">
                <a:solidFill>
                  <a:srgbClr val="000000"/>
                </a:solidFill>
              </a:rPr>
              <a:t>“whitepaper”. </a:t>
            </a:r>
          </a:p>
          <a:p>
            <a:pPr lvl="1" algn="just">
              <a:buFont typeface="Wingdings" panose="05000000000000000000" pitchFamily="2" charset="2"/>
              <a:buChar char="§"/>
            </a:pPr>
            <a:r>
              <a:rPr lang="en-US" sz="1600" dirty="0">
                <a:solidFill>
                  <a:srgbClr val="000000"/>
                </a:solidFill>
              </a:rPr>
              <a:t>Some token sales take place when or after the token network is launched. Other token sales happen long before the token network has genuine functionality </a:t>
            </a:r>
            <a:r>
              <a:rPr lang="en-US" sz="1600" b="1" dirty="0">
                <a:solidFill>
                  <a:srgbClr val="000000"/>
                </a:solidFill>
              </a:rPr>
              <a:t>(“direct token pre-sales”)</a:t>
            </a:r>
          </a:p>
          <a:p>
            <a:pPr algn="just">
              <a:buFont typeface="Wingdings" panose="05000000000000000000" pitchFamily="2" charset="2"/>
              <a:buChar char="§"/>
            </a:pPr>
            <a:endParaRPr lang="en-US" sz="1600" b="1" dirty="0">
              <a:solidFill>
                <a:srgbClr val="000000"/>
              </a:solidFill>
            </a:endParaRPr>
          </a:p>
          <a:p>
            <a:pPr algn="just">
              <a:buFont typeface="Wingdings" panose="05000000000000000000" pitchFamily="2" charset="2"/>
              <a:buChar char="§"/>
            </a:pPr>
            <a:r>
              <a:rPr lang="en-US" sz="2000" b="1" dirty="0" smtClean="0">
                <a:solidFill>
                  <a:srgbClr val="000000"/>
                </a:solidFill>
              </a:rPr>
              <a:t>Type of tokens: </a:t>
            </a:r>
          </a:p>
          <a:p>
            <a:pPr marL="0" indent="0" algn="just">
              <a:buNone/>
            </a:pPr>
            <a:endParaRPr lang="en-US" sz="500" b="1" dirty="0" smtClean="0">
              <a:solidFill>
                <a:srgbClr val="000000"/>
              </a:solidFill>
            </a:endParaRPr>
          </a:p>
          <a:p>
            <a:pPr marL="0" indent="0" algn="just">
              <a:buNone/>
            </a:pPr>
            <a:endParaRPr lang="en-US" sz="500" b="1" dirty="0" smtClean="0">
              <a:solidFill>
                <a:srgbClr val="000000"/>
              </a:solidFill>
            </a:endParaRPr>
          </a:p>
          <a:p>
            <a:pPr lvl="1" algn="just">
              <a:buFont typeface="Wingdings" panose="05000000000000000000" pitchFamily="2" charset="2"/>
              <a:buChar char="§"/>
            </a:pPr>
            <a:r>
              <a:rPr lang="en-US" sz="1600" b="1" dirty="0" smtClean="0">
                <a:solidFill>
                  <a:srgbClr val="000000"/>
                </a:solidFill>
              </a:rPr>
              <a:t>It differs across jurisdictions </a:t>
            </a:r>
          </a:p>
          <a:p>
            <a:pPr lvl="1" algn="just">
              <a:buFont typeface="Wingdings" panose="05000000000000000000" pitchFamily="2" charset="2"/>
              <a:buChar char="§"/>
            </a:pPr>
            <a:endParaRPr lang="en-US" sz="1600" b="1" dirty="0" smtClean="0">
              <a:solidFill>
                <a:srgbClr val="000000"/>
              </a:solidFill>
            </a:endParaRPr>
          </a:p>
          <a:p>
            <a:pPr lvl="1" algn="just">
              <a:buFont typeface="Wingdings" panose="05000000000000000000" pitchFamily="2" charset="2"/>
              <a:buChar char="§"/>
            </a:pPr>
            <a:r>
              <a:rPr lang="en-US" sz="1600" b="1" dirty="0" smtClean="0">
                <a:solidFill>
                  <a:srgbClr val="000000"/>
                </a:solidFill>
              </a:rPr>
              <a:t>Our paper: </a:t>
            </a:r>
          </a:p>
          <a:p>
            <a:pPr lvl="2" algn="just">
              <a:buFont typeface="Wingdings" panose="05000000000000000000" pitchFamily="2" charset="2"/>
              <a:buChar char="§"/>
            </a:pPr>
            <a:r>
              <a:rPr lang="en-US" sz="1600" b="1" dirty="0" smtClean="0">
                <a:solidFill>
                  <a:srgbClr val="002060"/>
                </a:solidFill>
              </a:rPr>
              <a:t>Security (or asset) tokens: </a:t>
            </a:r>
            <a:r>
              <a:rPr lang="en-US" sz="1600" dirty="0" smtClean="0"/>
              <a:t>it depends on how a particular jurisdiction defines a token. In the US, for example, securities are defined according to the Howey test. </a:t>
            </a:r>
            <a:endParaRPr lang="en-US" sz="1200" dirty="0" smtClean="0"/>
          </a:p>
          <a:p>
            <a:pPr marL="457200" lvl="1" indent="0" algn="just">
              <a:buNone/>
            </a:pPr>
            <a:endParaRPr lang="en-US" sz="2000" b="1" dirty="0" smtClean="0">
              <a:solidFill>
                <a:srgbClr val="002060"/>
              </a:solidFill>
            </a:endParaRPr>
          </a:p>
          <a:p>
            <a:pPr lvl="2" algn="just">
              <a:buFont typeface="Wingdings" panose="05000000000000000000" pitchFamily="2" charset="2"/>
              <a:buChar char="§"/>
            </a:pPr>
            <a:r>
              <a:rPr lang="en-US" sz="1600" b="1" dirty="0" smtClean="0">
                <a:solidFill>
                  <a:srgbClr val="002060"/>
                </a:solidFill>
              </a:rPr>
              <a:t>Utility tokens: </a:t>
            </a:r>
            <a:r>
              <a:rPr lang="en-US" sz="1600" dirty="0" smtClean="0">
                <a:solidFill>
                  <a:srgbClr val="000000"/>
                </a:solidFill>
              </a:rPr>
              <a:t>everything else. According to FINMA, non-security tokens can be divided into:</a:t>
            </a:r>
          </a:p>
          <a:p>
            <a:pPr lvl="3" algn="just">
              <a:buFont typeface="Wingdings" panose="05000000000000000000" pitchFamily="2" charset="2"/>
              <a:buChar char="§"/>
            </a:pPr>
            <a:r>
              <a:rPr lang="en-US" sz="1600" b="1" dirty="0" smtClean="0">
                <a:solidFill>
                  <a:srgbClr val="000000"/>
                </a:solidFill>
              </a:rPr>
              <a:t>Payment tokens: cryptocurrencies</a:t>
            </a:r>
          </a:p>
          <a:p>
            <a:pPr lvl="3" algn="just">
              <a:buFont typeface="Wingdings" panose="05000000000000000000" pitchFamily="2" charset="2"/>
              <a:buChar char="§"/>
            </a:pPr>
            <a:r>
              <a:rPr lang="en-US" sz="1600" b="1" dirty="0" smtClean="0">
                <a:solidFill>
                  <a:srgbClr val="000000"/>
                </a:solidFill>
              </a:rPr>
              <a:t>Utility tokens: rights to future services </a:t>
            </a:r>
            <a:endParaRPr lang="en-US" sz="1600" b="1" dirty="0">
              <a:solidFill>
                <a:srgbClr val="000000"/>
              </a:solidFill>
            </a:endParaRPr>
          </a:p>
          <a:p>
            <a:pPr marL="457200" lvl="1" indent="0" algn="just">
              <a:buNone/>
            </a:pPr>
            <a:endParaRPr lang="en-US" sz="2000" dirty="0">
              <a:solidFill>
                <a:srgbClr val="000000"/>
              </a:solidFill>
            </a:endParaRPr>
          </a:p>
          <a:p>
            <a:pPr lvl="1" algn="just"/>
            <a:endParaRPr lang="en-US" sz="1400" dirty="0" smtClean="0">
              <a:solidFill>
                <a:srgbClr val="000000"/>
              </a:solidFill>
            </a:endParaRPr>
          </a:p>
          <a:p>
            <a:pPr lvl="1" algn="just"/>
            <a:endParaRPr lang="en-US" sz="1400" dirty="0">
              <a:solidFill>
                <a:srgbClr val="000000"/>
              </a:solidFill>
            </a:endParaRPr>
          </a:p>
          <a:p>
            <a:pPr marL="457200" lvl="1" indent="0" algn="just">
              <a:buNone/>
            </a:pPr>
            <a:endParaRPr lang="en-US" sz="1400" dirty="0" smtClean="0">
              <a:solidFill>
                <a:srgbClr val="000000"/>
              </a:solidFill>
            </a:endParaRPr>
          </a:p>
          <a:p>
            <a:pPr marL="0" indent="0">
              <a:buNone/>
            </a:pPr>
            <a:endParaRPr lang="es-ES" sz="1800" dirty="0" smtClean="0"/>
          </a:p>
        </p:txBody>
      </p:sp>
    </p:spTree>
    <p:extLst>
      <p:ext uri="{BB962C8B-B14F-4D97-AF65-F5344CB8AC3E}">
        <p14:creationId xmlns:p14="http://schemas.microsoft.com/office/powerpoint/2010/main" val="21819335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188640"/>
            <a:ext cx="8229600" cy="1143000"/>
          </a:xfrm>
        </p:spPr>
        <p:txBody>
          <a:bodyPr>
            <a:normAutofit/>
          </a:bodyPr>
          <a:lstStyle/>
          <a:p>
            <a:r>
              <a:rPr lang="es-ES" sz="3200" b="1" dirty="0">
                <a:solidFill>
                  <a:srgbClr val="C00000"/>
                </a:solidFill>
              </a:rPr>
              <a:t>3</a:t>
            </a:r>
            <a:r>
              <a:rPr lang="es-ES" sz="3200" b="1" dirty="0" smtClean="0">
                <a:solidFill>
                  <a:srgbClr val="C00000"/>
                </a:solidFill>
              </a:rPr>
              <a:t>. AML and </a:t>
            </a:r>
            <a:r>
              <a:rPr lang="es-ES" sz="3200" b="1" dirty="0" err="1" smtClean="0">
                <a:solidFill>
                  <a:srgbClr val="C00000"/>
                </a:solidFill>
              </a:rPr>
              <a:t>associated</a:t>
            </a:r>
            <a:r>
              <a:rPr lang="es-ES" sz="3200" b="1" dirty="0" smtClean="0">
                <a:solidFill>
                  <a:srgbClr val="C00000"/>
                </a:solidFill>
              </a:rPr>
              <a:t> </a:t>
            </a:r>
            <a:r>
              <a:rPr lang="es-ES" sz="3200" b="1" dirty="0" err="1" smtClean="0">
                <a:solidFill>
                  <a:srgbClr val="C00000"/>
                </a:solidFill>
              </a:rPr>
              <a:t>risks</a:t>
            </a:r>
            <a:endParaRPr lang="en-US" sz="3200" dirty="0"/>
          </a:p>
        </p:txBody>
      </p:sp>
      <p:sp>
        <p:nvSpPr>
          <p:cNvPr id="3" name="2 Marcador de contenido"/>
          <p:cNvSpPr>
            <a:spLocks noGrp="1"/>
          </p:cNvSpPr>
          <p:nvPr>
            <p:ph idx="1"/>
          </p:nvPr>
        </p:nvSpPr>
        <p:spPr>
          <a:xfrm>
            <a:off x="251520" y="1556792"/>
            <a:ext cx="8363272" cy="5157192"/>
          </a:xfrm>
        </p:spPr>
        <p:txBody>
          <a:bodyPr>
            <a:normAutofit/>
          </a:bodyPr>
          <a:lstStyle/>
          <a:p>
            <a:pPr algn="just">
              <a:buFont typeface="Wingdings" panose="05000000000000000000" pitchFamily="2" charset="2"/>
              <a:buChar char="§"/>
            </a:pPr>
            <a:r>
              <a:rPr lang="en-US" sz="2000" dirty="0"/>
              <a:t> ICOs are also vulnerable to the risk of fraud or money laundering.</a:t>
            </a:r>
            <a:endParaRPr lang="en-US" sz="2000" b="1" dirty="0" smtClean="0">
              <a:solidFill>
                <a:srgbClr val="000000"/>
              </a:solidFill>
            </a:endParaRPr>
          </a:p>
          <a:p>
            <a:pPr algn="just">
              <a:buFont typeface="Wingdings" panose="05000000000000000000" pitchFamily="2" charset="2"/>
              <a:buChar char="§"/>
            </a:pPr>
            <a:endParaRPr lang="en-US" sz="2000" b="1" dirty="0">
              <a:solidFill>
                <a:srgbClr val="000000"/>
              </a:solidFill>
            </a:endParaRPr>
          </a:p>
          <a:p>
            <a:pPr algn="just">
              <a:buFont typeface="Wingdings" panose="05000000000000000000" pitchFamily="2" charset="2"/>
              <a:buChar char="§"/>
            </a:pPr>
            <a:r>
              <a:rPr lang="en-US" sz="2000" b="1" dirty="0" smtClean="0">
                <a:solidFill>
                  <a:srgbClr val="000000"/>
                </a:solidFill>
              </a:rPr>
              <a:t>Both </a:t>
            </a:r>
            <a:r>
              <a:rPr lang="en-US" sz="2000" b="1" dirty="0">
                <a:solidFill>
                  <a:srgbClr val="000000"/>
                </a:solidFill>
              </a:rPr>
              <a:t>developers and exchanges involved in the sale of an </a:t>
            </a:r>
            <a:r>
              <a:rPr lang="en-US" sz="2000" b="1" dirty="0" smtClean="0">
                <a:solidFill>
                  <a:srgbClr val="000000"/>
                </a:solidFill>
              </a:rPr>
              <a:t>ICO token </a:t>
            </a:r>
            <a:r>
              <a:rPr lang="en-US" sz="2000" b="1" dirty="0">
                <a:solidFill>
                  <a:srgbClr val="000000"/>
                </a:solidFill>
              </a:rPr>
              <a:t>would be liable to </a:t>
            </a:r>
            <a:r>
              <a:rPr lang="en-US" sz="2000" b="1" dirty="0" smtClean="0">
                <a:solidFill>
                  <a:srgbClr val="000000"/>
                </a:solidFill>
              </a:rPr>
              <a:t>comply </a:t>
            </a:r>
            <a:r>
              <a:rPr lang="en-US" sz="2000" b="1" dirty="0">
                <a:solidFill>
                  <a:srgbClr val="000000"/>
                </a:solidFill>
              </a:rPr>
              <a:t>with the relevant statutes around anti-money laundering and know-your-customer (KYC</a:t>
            </a:r>
            <a:r>
              <a:rPr lang="en-US" sz="2000" b="1" dirty="0" smtClean="0">
                <a:solidFill>
                  <a:srgbClr val="000000"/>
                </a:solidFill>
              </a:rPr>
              <a:t>)</a:t>
            </a:r>
          </a:p>
          <a:p>
            <a:pPr algn="just">
              <a:buFont typeface="Wingdings" panose="05000000000000000000" pitchFamily="2" charset="2"/>
              <a:buChar char="§"/>
            </a:pPr>
            <a:endParaRPr lang="en-US" sz="2000" b="1" dirty="0">
              <a:solidFill>
                <a:srgbClr val="000000"/>
              </a:solidFill>
            </a:endParaRPr>
          </a:p>
          <a:p>
            <a:r>
              <a:rPr lang="en-US" sz="2000" dirty="0"/>
              <a:t>Where ICOs qualify as financial instruments, it is likely that firms involved in ICOs conduct regulated investment activities, in which case they need to comply with the relevant legislation, including for example</a:t>
            </a:r>
            <a:r>
              <a:rPr lang="en-US" sz="2000" dirty="0" smtClean="0"/>
              <a:t>:</a:t>
            </a:r>
          </a:p>
          <a:p>
            <a:pPr lvl="1"/>
            <a:r>
              <a:rPr lang="en-US" sz="1600" dirty="0"/>
              <a:t> the Prospectus Directive</a:t>
            </a:r>
          </a:p>
          <a:p>
            <a:pPr lvl="1"/>
            <a:r>
              <a:rPr lang="en-US" sz="1600" dirty="0"/>
              <a:t>The Markets in Financial Instruments Directive (</a:t>
            </a:r>
            <a:r>
              <a:rPr lang="en-US" sz="1600" dirty="0" err="1"/>
              <a:t>MiFID</a:t>
            </a:r>
            <a:r>
              <a:rPr lang="en-US" sz="1600" dirty="0"/>
              <a:t>),</a:t>
            </a:r>
          </a:p>
          <a:p>
            <a:pPr lvl="1"/>
            <a:r>
              <a:rPr lang="en-US" sz="1600" dirty="0"/>
              <a:t>The Alternative Investment Fund Managers Directive (AIFMD); and</a:t>
            </a:r>
          </a:p>
          <a:p>
            <a:pPr lvl="1"/>
            <a:r>
              <a:rPr lang="en-US" sz="1600" dirty="0"/>
              <a:t>The Fourth Anti-Money Laundering Directive.</a:t>
            </a:r>
          </a:p>
          <a:p>
            <a:pPr algn="just">
              <a:buFont typeface="Wingdings" panose="05000000000000000000" pitchFamily="2" charset="2"/>
              <a:buChar char="§"/>
            </a:pPr>
            <a:endParaRPr lang="en-US" sz="2000" b="1" dirty="0" smtClean="0">
              <a:solidFill>
                <a:srgbClr val="000000"/>
              </a:solidFill>
            </a:endParaRPr>
          </a:p>
          <a:p>
            <a:pPr algn="just">
              <a:buFont typeface="Wingdings" panose="05000000000000000000" pitchFamily="2" charset="2"/>
              <a:buChar char="§"/>
            </a:pPr>
            <a:endParaRPr lang="en-US" sz="2000" b="1" dirty="0">
              <a:solidFill>
                <a:srgbClr val="000000"/>
              </a:solidFill>
            </a:endParaRPr>
          </a:p>
          <a:p>
            <a:pPr lvl="1" algn="just"/>
            <a:endParaRPr lang="en-US" sz="1400" dirty="0">
              <a:solidFill>
                <a:srgbClr val="000000"/>
              </a:solidFill>
            </a:endParaRPr>
          </a:p>
          <a:p>
            <a:pPr marL="457200" lvl="1" indent="0" algn="just">
              <a:buNone/>
            </a:pPr>
            <a:endParaRPr lang="en-US" sz="1400" dirty="0" smtClean="0">
              <a:solidFill>
                <a:srgbClr val="000000"/>
              </a:solidFill>
            </a:endParaRPr>
          </a:p>
          <a:p>
            <a:pPr marL="0" indent="0">
              <a:buNone/>
            </a:pPr>
            <a:endParaRPr lang="es-ES" sz="1800" dirty="0" smtClean="0"/>
          </a:p>
        </p:txBody>
      </p:sp>
    </p:spTree>
    <p:extLst>
      <p:ext uri="{BB962C8B-B14F-4D97-AF65-F5344CB8AC3E}">
        <p14:creationId xmlns:p14="http://schemas.microsoft.com/office/powerpoint/2010/main" val="7566823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188640"/>
            <a:ext cx="8229600" cy="1143000"/>
          </a:xfrm>
        </p:spPr>
        <p:txBody>
          <a:bodyPr>
            <a:normAutofit/>
          </a:bodyPr>
          <a:lstStyle/>
          <a:p>
            <a:r>
              <a:rPr lang="es-ES" sz="3200" b="1" dirty="0">
                <a:solidFill>
                  <a:srgbClr val="C00000"/>
                </a:solidFill>
              </a:rPr>
              <a:t>4</a:t>
            </a:r>
            <a:r>
              <a:rPr lang="es-ES" sz="3200" b="1" dirty="0" smtClean="0">
                <a:solidFill>
                  <a:srgbClr val="C00000"/>
                </a:solidFill>
              </a:rPr>
              <a:t>. </a:t>
            </a:r>
            <a:r>
              <a:rPr lang="es-ES" sz="3200" b="1" dirty="0" err="1" smtClean="0">
                <a:solidFill>
                  <a:srgbClr val="C00000"/>
                </a:solidFill>
              </a:rPr>
              <a:t>What</a:t>
            </a:r>
            <a:r>
              <a:rPr lang="es-ES" sz="3200" b="1" dirty="0" smtClean="0">
                <a:solidFill>
                  <a:srgbClr val="C00000"/>
                </a:solidFill>
              </a:rPr>
              <a:t> </a:t>
            </a:r>
            <a:r>
              <a:rPr lang="es-ES" sz="3200" b="1" dirty="0" err="1" smtClean="0">
                <a:solidFill>
                  <a:srgbClr val="C00000"/>
                </a:solidFill>
              </a:rPr>
              <a:t>is</a:t>
            </a:r>
            <a:r>
              <a:rPr lang="es-ES" sz="3200" b="1" dirty="0" smtClean="0">
                <a:solidFill>
                  <a:srgbClr val="C00000"/>
                </a:solidFill>
              </a:rPr>
              <a:t> a </a:t>
            </a:r>
            <a:r>
              <a:rPr lang="es-ES" sz="3200" b="1" dirty="0" err="1" smtClean="0">
                <a:solidFill>
                  <a:srgbClr val="C00000"/>
                </a:solidFill>
              </a:rPr>
              <a:t>token</a:t>
            </a:r>
            <a:r>
              <a:rPr lang="es-ES" sz="3200" b="1" dirty="0" smtClean="0">
                <a:solidFill>
                  <a:srgbClr val="C00000"/>
                </a:solidFill>
              </a:rPr>
              <a:t> </a:t>
            </a:r>
            <a:r>
              <a:rPr lang="es-ES" sz="3200" b="1" dirty="0" err="1" smtClean="0">
                <a:solidFill>
                  <a:srgbClr val="C00000"/>
                </a:solidFill>
              </a:rPr>
              <a:t>from</a:t>
            </a:r>
            <a:r>
              <a:rPr lang="es-ES" sz="3200" b="1" dirty="0" smtClean="0">
                <a:solidFill>
                  <a:srgbClr val="C00000"/>
                </a:solidFill>
              </a:rPr>
              <a:t> </a:t>
            </a:r>
            <a:r>
              <a:rPr lang="es-ES" sz="3200" b="1" dirty="0" err="1" smtClean="0">
                <a:solidFill>
                  <a:srgbClr val="C00000"/>
                </a:solidFill>
              </a:rPr>
              <a:t>an</a:t>
            </a:r>
            <a:r>
              <a:rPr lang="es-ES" sz="3200" b="1" dirty="0" smtClean="0">
                <a:solidFill>
                  <a:srgbClr val="C00000"/>
                </a:solidFill>
              </a:rPr>
              <a:t> </a:t>
            </a:r>
            <a:r>
              <a:rPr lang="es-ES" sz="3200" b="1" dirty="0" err="1" smtClean="0">
                <a:solidFill>
                  <a:srgbClr val="C00000"/>
                </a:solidFill>
              </a:rPr>
              <a:t>accounting</a:t>
            </a:r>
            <a:r>
              <a:rPr lang="es-ES" sz="3200" b="1" dirty="0" smtClean="0">
                <a:solidFill>
                  <a:srgbClr val="C00000"/>
                </a:solidFill>
              </a:rPr>
              <a:t> and </a:t>
            </a:r>
            <a:r>
              <a:rPr lang="es-ES" sz="3200" b="1" dirty="0" err="1" smtClean="0">
                <a:solidFill>
                  <a:srgbClr val="C00000"/>
                </a:solidFill>
              </a:rPr>
              <a:t>finance</a:t>
            </a:r>
            <a:r>
              <a:rPr lang="es-ES" sz="3200" b="1" dirty="0" smtClean="0">
                <a:solidFill>
                  <a:srgbClr val="C00000"/>
                </a:solidFill>
              </a:rPr>
              <a:t> </a:t>
            </a:r>
            <a:r>
              <a:rPr lang="es-ES" sz="3200" b="1" dirty="0" err="1" smtClean="0">
                <a:solidFill>
                  <a:srgbClr val="C00000"/>
                </a:solidFill>
              </a:rPr>
              <a:t>perspective</a:t>
            </a:r>
            <a:r>
              <a:rPr lang="es-ES" sz="3200" b="1" dirty="0" smtClean="0">
                <a:solidFill>
                  <a:srgbClr val="C00000"/>
                </a:solidFill>
              </a:rPr>
              <a:t>? </a:t>
            </a:r>
            <a:r>
              <a:rPr lang="es-ES" sz="3200" b="1" dirty="0" err="1" smtClean="0">
                <a:solidFill>
                  <a:srgbClr val="C00000"/>
                </a:solidFill>
              </a:rPr>
              <a:t>Why</a:t>
            </a:r>
            <a:r>
              <a:rPr lang="es-ES" sz="3200" b="1" dirty="0" smtClean="0">
                <a:solidFill>
                  <a:srgbClr val="C00000"/>
                </a:solidFill>
              </a:rPr>
              <a:t> </a:t>
            </a:r>
            <a:r>
              <a:rPr lang="es-ES" sz="3200" b="1" dirty="0" err="1" smtClean="0">
                <a:solidFill>
                  <a:srgbClr val="C00000"/>
                </a:solidFill>
              </a:rPr>
              <a:t>does</a:t>
            </a:r>
            <a:r>
              <a:rPr lang="es-ES" sz="3200" b="1" dirty="0" smtClean="0">
                <a:solidFill>
                  <a:srgbClr val="C00000"/>
                </a:solidFill>
              </a:rPr>
              <a:t> </a:t>
            </a:r>
            <a:r>
              <a:rPr lang="es-ES" sz="3200" b="1" dirty="0" err="1" smtClean="0">
                <a:solidFill>
                  <a:srgbClr val="C00000"/>
                </a:solidFill>
              </a:rPr>
              <a:t>it</a:t>
            </a:r>
            <a:r>
              <a:rPr lang="es-ES" sz="3200" b="1" dirty="0" smtClean="0">
                <a:solidFill>
                  <a:srgbClr val="C00000"/>
                </a:solidFill>
              </a:rPr>
              <a:t> </a:t>
            </a:r>
            <a:r>
              <a:rPr lang="es-ES" sz="3200" b="1" dirty="0" err="1" smtClean="0">
                <a:solidFill>
                  <a:srgbClr val="C00000"/>
                </a:solidFill>
              </a:rPr>
              <a:t>matter</a:t>
            </a:r>
            <a:r>
              <a:rPr lang="es-ES" sz="3200" b="1" dirty="0" smtClean="0">
                <a:solidFill>
                  <a:srgbClr val="C00000"/>
                </a:solidFill>
              </a:rPr>
              <a:t>? (1/2)</a:t>
            </a:r>
            <a:endParaRPr lang="en-US" sz="3200" dirty="0"/>
          </a:p>
        </p:txBody>
      </p:sp>
      <p:sp>
        <p:nvSpPr>
          <p:cNvPr id="3" name="2 Marcador de contenido"/>
          <p:cNvSpPr>
            <a:spLocks noGrp="1"/>
          </p:cNvSpPr>
          <p:nvPr>
            <p:ph idx="1"/>
          </p:nvPr>
        </p:nvSpPr>
        <p:spPr>
          <a:xfrm>
            <a:off x="251520" y="1340768"/>
            <a:ext cx="8568952" cy="5112568"/>
          </a:xfrm>
        </p:spPr>
        <p:txBody>
          <a:bodyPr>
            <a:normAutofit fontScale="77500" lnSpcReduction="20000"/>
          </a:bodyPr>
          <a:lstStyle/>
          <a:p>
            <a:pPr marL="0" indent="0" algn="just">
              <a:buNone/>
            </a:pPr>
            <a:endParaRPr lang="en-US" sz="2200" b="1" dirty="0" smtClean="0">
              <a:solidFill>
                <a:srgbClr val="000000"/>
              </a:solidFill>
            </a:endParaRPr>
          </a:p>
          <a:p>
            <a:pPr marL="0" indent="0" algn="just">
              <a:buNone/>
            </a:pPr>
            <a:r>
              <a:rPr lang="en-US" sz="2000" b="1" dirty="0" smtClean="0">
                <a:solidFill>
                  <a:srgbClr val="000000"/>
                </a:solidFill>
              </a:rPr>
              <a:t> </a:t>
            </a:r>
          </a:p>
          <a:p>
            <a:pPr marL="0" indent="0" algn="ctr">
              <a:buNone/>
            </a:pPr>
            <a:r>
              <a:rPr lang="en-US" sz="2000" b="1" dirty="0" smtClean="0">
                <a:solidFill>
                  <a:srgbClr val="000000"/>
                </a:solidFill>
              </a:rPr>
              <a:t>     The registration of tokens in the issuer´s and token-holder´s balance-sheet </a:t>
            </a:r>
          </a:p>
          <a:p>
            <a:pPr marL="0" indent="0" algn="just">
              <a:buNone/>
            </a:pPr>
            <a:endParaRPr lang="en-US" sz="2200" b="1" dirty="0">
              <a:solidFill>
                <a:srgbClr val="000000"/>
              </a:solidFill>
            </a:endParaRPr>
          </a:p>
          <a:p>
            <a:pPr marL="0" indent="0" algn="just">
              <a:buNone/>
            </a:pPr>
            <a:endParaRPr lang="en-US" sz="2200" b="1" dirty="0" smtClean="0">
              <a:solidFill>
                <a:srgbClr val="000000"/>
              </a:solidFill>
            </a:endParaRPr>
          </a:p>
          <a:p>
            <a:pPr marL="457200" lvl="1" indent="0" algn="just">
              <a:buNone/>
            </a:pPr>
            <a:r>
              <a:rPr lang="en-US" sz="2200" b="1" dirty="0" smtClean="0">
                <a:solidFill>
                  <a:srgbClr val="C00000"/>
                </a:solidFill>
              </a:rPr>
              <a:t>			             Issuer </a:t>
            </a:r>
          </a:p>
          <a:p>
            <a:pPr marL="457200" lvl="1" indent="0" algn="just">
              <a:buNone/>
            </a:pPr>
            <a:endParaRPr lang="en-US" sz="2200" b="1" dirty="0" smtClean="0">
              <a:solidFill>
                <a:srgbClr val="C00000"/>
              </a:solidFill>
            </a:endParaRPr>
          </a:p>
          <a:p>
            <a:pPr marL="914400" lvl="2" indent="0" algn="just">
              <a:buNone/>
            </a:pPr>
            <a:r>
              <a:rPr lang="en-US" sz="2200" dirty="0" smtClean="0">
                <a:solidFill>
                  <a:srgbClr val="000000"/>
                </a:solidFill>
              </a:rPr>
              <a:t>               </a:t>
            </a:r>
            <a:r>
              <a:rPr lang="en-US" sz="2200" b="1" dirty="0" smtClean="0">
                <a:solidFill>
                  <a:srgbClr val="002060"/>
                </a:solidFill>
              </a:rPr>
              <a:t>Digital ASSET                                DEBT/ EQUITY </a:t>
            </a:r>
          </a:p>
          <a:p>
            <a:pPr lvl="1" algn="just">
              <a:buFont typeface="Wingdings" panose="05000000000000000000" pitchFamily="2" charset="2"/>
              <a:buChar char="§"/>
            </a:pPr>
            <a:endParaRPr lang="en-US" sz="2200" dirty="0" smtClean="0">
              <a:solidFill>
                <a:srgbClr val="000000"/>
              </a:solidFill>
            </a:endParaRPr>
          </a:p>
          <a:p>
            <a:pPr marL="457200" lvl="1" indent="0" algn="just">
              <a:buNone/>
            </a:pPr>
            <a:endParaRPr lang="en-US" sz="2200" dirty="0" smtClean="0">
              <a:solidFill>
                <a:srgbClr val="000000"/>
              </a:solidFill>
            </a:endParaRPr>
          </a:p>
          <a:p>
            <a:pPr marL="457200" lvl="1" indent="0" algn="just">
              <a:buNone/>
            </a:pPr>
            <a:r>
              <a:rPr lang="en-US" sz="2200" b="1" dirty="0" smtClean="0">
                <a:solidFill>
                  <a:srgbClr val="C00000"/>
                </a:solidFill>
              </a:rPr>
              <a:t>			            Investor</a:t>
            </a:r>
          </a:p>
          <a:p>
            <a:pPr marL="457200" lvl="1" indent="0" algn="just">
              <a:buNone/>
            </a:pPr>
            <a:endParaRPr lang="en-US" sz="2200" b="1" dirty="0" smtClean="0">
              <a:solidFill>
                <a:srgbClr val="C00000"/>
              </a:solidFill>
            </a:endParaRPr>
          </a:p>
          <a:p>
            <a:pPr marL="914400" lvl="2" indent="0" algn="just">
              <a:buNone/>
            </a:pPr>
            <a:r>
              <a:rPr lang="en-US" sz="2200" dirty="0">
                <a:solidFill>
                  <a:srgbClr val="000000"/>
                </a:solidFill>
              </a:rPr>
              <a:t> </a:t>
            </a:r>
            <a:r>
              <a:rPr lang="en-US" sz="2200" dirty="0" smtClean="0">
                <a:solidFill>
                  <a:srgbClr val="000000"/>
                </a:solidFill>
              </a:rPr>
              <a:t>              </a:t>
            </a:r>
            <a:r>
              <a:rPr lang="en-US" sz="2200" b="1" dirty="0" smtClean="0">
                <a:solidFill>
                  <a:srgbClr val="002060"/>
                </a:solidFill>
              </a:rPr>
              <a:t>ASSETS (rights)      </a:t>
            </a:r>
            <a:r>
              <a:rPr lang="en-US" sz="2200" b="1" dirty="0">
                <a:solidFill>
                  <a:srgbClr val="002060"/>
                </a:solidFill>
              </a:rPr>
              <a:t> </a:t>
            </a:r>
            <a:r>
              <a:rPr lang="en-US" sz="2200" b="1" dirty="0" smtClean="0">
                <a:solidFill>
                  <a:srgbClr val="002060"/>
                </a:solidFill>
              </a:rPr>
              <a:t>                      Digital </a:t>
            </a:r>
            <a:r>
              <a:rPr lang="en-US" sz="2200" b="1" dirty="0">
                <a:solidFill>
                  <a:srgbClr val="002060"/>
                </a:solidFill>
              </a:rPr>
              <a:t>ASSET </a:t>
            </a:r>
          </a:p>
          <a:p>
            <a:pPr marL="457200" lvl="1" indent="0" algn="just">
              <a:buNone/>
            </a:pPr>
            <a:endParaRPr lang="en-US" sz="2200" b="1" dirty="0">
              <a:solidFill>
                <a:srgbClr val="000000"/>
              </a:solidFill>
            </a:endParaRPr>
          </a:p>
          <a:p>
            <a:pPr marL="457200" lvl="1" indent="0" algn="just">
              <a:buNone/>
            </a:pPr>
            <a:endParaRPr lang="en-US" sz="2200" b="1" dirty="0">
              <a:solidFill>
                <a:srgbClr val="000000"/>
              </a:solidFill>
            </a:endParaRPr>
          </a:p>
          <a:p>
            <a:pPr marL="457200" lvl="1" indent="0" algn="just">
              <a:buNone/>
            </a:pPr>
            <a:endParaRPr lang="en-US" sz="2200" b="1" dirty="0" smtClean="0">
              <a:solidFill>
                <a:srgbClr val="000000"/>
              </a:solidFill>
            </a:endParaRPr>
          </a:p>
          <a:p>
            <a:pPr marL="457200" lvl="1" indent="0" algn="just">
              <a:buNone/>
            </a:pPr>
            <a:endParaRPr lang="en-US" sz="2200" b="1" dirty="0">
              <a:solidFill>
                <a:srgbClr val="000000"/>
              </a:solidFill>
            </a:endParaRPr>
          </a:p>
          <a:p>
            <a:pPr marL="457200" lvl="1" indent="0" algn="just">
              <a:buNone/>
            </a:pPr>
            <a:r>
              <a:rPr lang="en-US" sz="2200" b="1" dirty="0" smtClean="0">
                <a:solidFill>
                  <a:srgbClr val="000000"/>
                </a:solidFill>
              </a:rPr>
              <a:t>                </a:t>
            </a:r>
            <a:r>
              <a:rPr lang="en-US" sz="1400" dirty="0" smtClean="0">
                <a:solidFill>
                  <a:srgbClr val="000000"/>
                </a:solidFill>
              </a:rPr>
              <a:t> </a:t>
            </a:r>
          </a:p>
          <a:p>
            <a:pPr lvl="1" algn="just"/>
            <a:endParaRPr lang="en-US" sz="1400" dirty="0">
              <a:solidFill>
                <a:srgbClr val="000000"/>
              </a:solidFill>
            </a:endParaRPr>
          </a:p>
          <a:p>
            <a:pPr marL="457200" lvl="1" indent="0" algn="just">
              <a:buNone/>
            </a:pPr>
            <a:endParaRPr lang="en-US" sz="1400" dirty="0" smtClean="0">
              <a:solidFill>
                <a:srgbClr val="000000"/>
              </a:solidFill>
            </a:endParaRPr>
          </a:p>
          <a:p>
            <a:pPr marL="0" indent="0">
              <a:buNone/>
            </a:pPr>
            <a:endParaRPr lang="es-ES" sz="1800" dirty="0" smtClean="0"/>
          </a:p>
        </p:txBody>
      </p:sp>
    </p:spTree>
    <p:extLst>
      <p:ext uri="{BB962C8B-B14F-4D97-AF65-F5344CB8AC3E}">
        <p14:creationId xmlns:p14="http://schemas.microsoft.com/office/powerpoint/2010/main" val="1735223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188640"/>
            <a:ext cx="8229600" cy="1143000"/>
          </a:xfrm>
        </p:spPr>
        <p:txBody>
          <a:bodyPr>
            <a:normAutofit/>
          </a:bodyPr>
          <a:lstStyle/>
          <a:p>
            <a:r>
              <a:rPr lang="es-ES" sz="3200" b="1" dirty="0" smtClean="0">
                <a:solidFill>
                  <a:srgbClr val="C00000"/>
                </a:solidFill>
              </a:rPr>
              <a:t>4. </a:t>
            </a:r>
            <a:r>
              <a:rPr lang="es-ES" sz="3200" b="1" dirty="0" err="1" smtClean="0">
                <a:solidFill>
                  <a:srgbClr val="C00000"/>
                </a:solidFill>
              </a:rPr>
              <a:t>What</a:t>
            </a:r>
            <a:r>
              <a:rPr lang="es-ES" sz="3200" b="1" dirty="0" smtClean="0">
                <a:solidFill>
                  <a:srgbClr val="C00000"/>
                </a:solidFill>
              </a:rPr>
              <a:t> </a:t>
            </a:r>
            <a:r>
              <a:rPr lang="es-ES" sz="3200" b="1" dirty="0" err="1" smtClean="0">
                <a:solidFill>
                  <a:srgbClr val="C00000"/>
                </a:solidFill>
              </a:rPr>
              <a:t>is</a:t>
            </a:r>
            <a:r>
              <a:rPr lang="es-ES" sz="3200" b="1" dirty="0" smtClean="0">
                <a:solidFill>
                  <a:srgbClr val="C00000"/>
                </a:solidFill>
              </a:rPr>
              <a:t> a </a:t>
            </a:r>
            <a:r>
              <a:rPr lang="es-ES" sz="3200" b="1" dirty="0" err="1" smtClean="0">
                <a:solidFill>
                  <a:srgbClr val="C00000"/>
                </a:solidFill>
              </a:rPr>
              <a:t>token</a:t>
            </a:r>
            <a:r>
              <a:rPr lang="es-ES" sz="3200" b="1" dirty="0" smtClean="0">
                <a:solidFill>
                  <a:srgbClr val="C00000"/>
                </a:solidFill>
              </a:rPr>
              <a:t> </a:t>
            </a:r>
            <a:r>
              <a:rPr lang="es-ES" sz="3200" b="1" dirty="0" err="1" smtClean="0">
                <a:solidFill>
                  <a:srgbClr val="C00000"/>
                </a:solidFill>
              </a:rPr>
              <a:t>from</a:t>
            </a:r>
            <a:r>
              <a:rPr lang="es-ES" sz="3200" b="1" dirty="0" smtClean="0">
                <a:solidFill>
                  <a:srgbClr val="C00000"/>
                </a:solidFill>
              </a:rPr>
              <a:t> </a:t>
            </a:r>
            <a:r>
              <a:rPr lang="es-ES" sz="3200" b="1" dirty="0" err="1" smtClean="0">
                <a:solidFill>
                  <a:srgbClr val="C00000"/>
                </a:solidFill>
              </a:rPr>
              <a:t>an</a:t>
            </a:r>
            <a:r>
              <a:rPr lang="es-ES" sz="3200" b="1" dirty="0" smtClean="0">
                <a:solidFill>
                  <a:srgbClr val="C00000"/>
                </a:solidFill>
              </a:rPr>
              <a:t> </a:t>
            </a:r>
            <a:r>
              <a:rPr lang="es-ES" sz="3200" b="1" dirty="0" err="1" smtClean="0">
                <a:solidFill>
                  <a:srgbClr val="C00000"/>
                </a:solidFill>
              </a:rPr>
              <a:t>accounting</a:t>
            </a:r>
            <a:r>
              <a:rPr lang="es-ES" sz="3200" b="1" dirty="0" smtClean="0">
                <a:solidFill>
                  <a:srgbClr val="C00000"/>
                </a:solidFill>
              </a:rPr>
              <a:t> and </a:t>
            </a:r>
            <a:r>
              <a:rPr lang="es-ES" sz="3200" b="1" dirty="0" err="1" smtClean="0">
                <a:solidFill>
                  <a:srgbClr val="C00000"/>
                </a:solidFill>
              </a:rPr>
              <a:t>finance</a:t>
            </a:r>
            <a:r>
              <a:rPr lang="es-ES" sz="3200" b="1" dirty="0" smtClean="0">
                <a:solidFill>
                  <a:srgbClr val="C00000"/>
                </a:solidFill>
              </a:rPr>
              <a:t> </a:t>
            </a:r>
            <a:r>
              <a:rPr lang="es-ES" sz="3200" b="1" dirty="0" err="1" smtClean="0">
                <a:solidFill>
                  <a:srgbClr val="C00000"/>
                </a:solidFill>
              </a:rPr>
              <a:t>perspective</a:t>
            </a:r>
            <a:r>
              <a:rPr lang="es-ES" sz="3200" b="1" dirty="0" smtClean="0">
                <a:solidFill>
                  <a:srgbClr val="C00000"/>
                </a:solidFill>
              </a:rPr>
              <a:t>? </a:t>
            </a:r>
            <a:r>
              <a:rPr lang="es-ES" sz="3200" b="1" dirty="0" err="1" smtClean="0">
                <a:solidFill>
                  <a:srgbClr val="C00000"/>
                </a:solidFill>
              </a:rPr>
              <a:t>Why</a:t>
            </a:r>
            <a:r>
              <a:rPr lang="es-ES" sz="3200" b="1" dirty="0" smtClean="0">
                <a:solidFill>
                  <a:srgbClr val="C00000"/>
                </a:solidFill>
              </a:rPr>
              <a:t> </a:t>
            </a:r>
            <a:r>
              <a:rPr lang="es-ES" sz="3200" b="1" dirty="0" err="1" smtClean="0">
                <a:solidFill>
                  <a:srgbClr val="C00000"/>
                </a:solidFill>
              </a:rPr>
              <a:t>does</a:t>
            </a:r>
            <a:r>
              <a:rPr lang="es-ES" sz="3200" b="1" dirty="0" smtClean="0">
                <a:solidFill>
                  <a:srgbClr val="C00000"/>
                </a:solidFill>
              </a:rPr>
              <a:t> </a:t>
            </a:r>
            <a:r>
              <a:rPr lang="es-ES" sz="3200" b="1" dirty="0" err="1" smtClean="0">
                <a:solidFill>
                  <a:srgbClr val="C00000"/>
                </a:solidFill>
              </a:rPr>
              <a:t>it</a:t>
            </a:r>
            <a:r>
              <a:rPr lang="es-ES" sz="3200" b="1" dirty="0" smtClean="0">
                <a:solidFill>
                  <a:srgbClr val="C00000"/>
                </a:solidFill>
              </a:rPr>
              <a:t> </a:t>
            </a:r>
            <a:r>
              <a:rPr lang="es-ES" sz="3200" b="1" dirty="0" err="1" smtClean="0">
                <a:solidFill>
                  <a:srgbClr val="C00000"/>
                </a:solidFill>
              </a:rPr>
              <a:t>matter</a:t>
            </a:r>
            <a:r>
              <a:rPr lang="es-ES" sz="3200" b="1" dirty="0" smtClean="0">
                <a:solidFill>
                  <a:srgbClr val="C00000"/>
                </a:solidFill>
              </a:rPr>
              <a:t>? (2/2)</a:t>
            </a:r>
            <a:endParaRPr lang="en-US" sz="3200" dirty="0"/>
          </a:p>
        </p:txBody>
      </p:sp>
      <p:sp>
        <p:nvSpPr>
          <p:cNvPr id="3" name="2 Marcador de contenido"/>
          <p:cNvSpPr>
            <a:spLocks noGrp="1"/>
          </p:cNvSpPr>
          <p:nvPr>
            <p:ph idx="1"/>
          </p:nvPr>
        </p:nvSpPr>
        <p:spPr>
          <a:xfrm>
            <a:off x="251520" y="1196752"/>
            <a:ext cx="8363272" cy="5112568"/>
          </a:xfrm>
        </p:spPr>
        <p:txBody>
          <a:bodyPr>
            <a:normAutofit fontScale="92500" lnSpcReduction="20000"/>
          </a:bodyPr>
          <a:lstStyle/>
          <a:p>
            <a:pPr marL="0" indent="0" algn="just">
              <a:buNone/>
            </a:pPr>
            <a:endParaRPr lang="en-US" sz="2200" b="1" dirty="0" smtClean="0">
              <a:solidFill>
                <a:srgbClr val="000000"/>
              </a:solidFill>
            </a:endParaRPr>
          </a:p>
          <a:p>
            <a:pPr lvl="1" algn="just">
              <a:buFont typeface="Wingdings" panose="05000000000000000000" pitchFamily="2" charset="2"/>
              <a:buChar char="§"/>
            </a:pPr>
            <a:endParaRPr lang="en-US" sz="2200" b="1" dirty="0" smtClean="0">
              <a:solidFill>
                <a:srgbClr val="000000"/>
              </a:solidFill>
            </a:endParaRPr>
          </a:p>
          <a:p>
            <a:pPr algn="just">
              <a:buFont typeface="Wingdings" panose="05000000000000000000" pitchFamily="2" charset="2"/>
              <a:buChar char="§"/>
            </a:pPr>
            <a:r>
              <a:rPr lang="en-US" sz="2200" b="1" dirty="0" smtClean="0">
                <a:solidFill>
                  <a:srgbClr val="000000"/>
                </a:solidFill>
              </a:rPr>
              <a:t>Why does it matter? </a:t>
            </a:r>
            <a:endParaRPr lang="en-US" sz="2400" dirty="0">
              <a:solidFill>
                <a:srgbClr val="000000"/>
              </a:solidFill>
            </a:endParaRPr>
          </a:p>
          <a:p>
            <a:pPr lvl="1" algn="just">
              <a:buFont typeface="Wingdings" panose="05000000000000000000" pitchFamily="2" charset="2"/>
              <a:buChar char="§"/>
            </a:pPr>
            <a:r>
              <a:rPr lang="en-US" sz="2400" dirty="0" smtClean="0">
                <a:solidFill>
                  <a:srgbClr val="000000"/>
                </a:solidFill>
              </a:rPr>
              <a:t>Priority </a:t>
            </a:r>
            <a:r>
              <a:rPr lang="en-US" sz="2400" dirty="0">
                <a:solidFill>
                  <a:srgbClr val="000000"/>
                </a:solidFill>
              </a:rPr>
              <a:t>in case of insolvency? </a:t>
            </a:r>
          </a:p>
          <a:p>
            <a:pPr lvl="1" algn="just">
              <a:buFont typeface="Wingdings" panose="05000000000000000000" pitchFamily="2" charset="2"/>
              <a:buChar char="§"/>
            </a:pPr>
            <a:r>
              <a:rPr lang="en-US" sz="2400" dirty="0">
                <a:solidFill>
                  <a:srgbClr val="000000"/>
                </a:solidFill>
              </a:rPr>
              <a:t>Risk of insolvency? </a:t>
            </a:r>
          </a:p>
          <a:p>
            <a:pPr lvl="1" algn="just">
              <a:buFont typeface="Wingdings" panose="05000000000000000000" pitchFamily="2" charset="2"/>
              <a:buChar char="§"/>
            </a:pPr>
            <a:r>
              <a:rPr lang="en-US" sz="2400" dirty="0">
                <a:solidFill>
                  <a:srgbClr val="000000"/>
                </a:solidFill>
              </a:rPr>
              <a:t>Financial ratios? Covenants? </a:t>
            </a:r>
          </a:p>
          <a:p>
            <a:pPr lvl="1" algn="just">
              <a:buFont typeface="Wingdings" panose="05000000000000000000" pitchFamily="2" charset="2"/>
              <a:buChar char="§"/>
            </a:pPr>
            <a:r>
              <a:rPr lang="en-US" sz="2400" dirty="0">
                <a:solidFill>
                  <a:srgbClr val="000000"/>
                </a:solidFill>
              </a:rPr>
              <a:t>Corporate governance? </a:t>
            </a:r>
          </a:p>
          <a:p>
            <a:pPr lvl="1" algn="just">
              <a:buFont typeface="Wingdings" panose="05000000000000000000" pitchFamily="2" charset="2"/>
              <a:buChar char="§"/>
            </a:pPr>
            <a:r>
              <a:rPr lang="en-US" sz="2400" dirty="0">
                <a:solidFill>
                  <a:srgbClr val="000000"/>
                </a:solidFill>
              </a:rPr>
              <a:t>C</a:t>
            </a:r>
            <a:r>
              <a:rPr lang="en-US" sz="2400" dirty="0" smtClean="0">
                <a:solidFill>
                  <a:srgbClr val="000000"/>
                </a:solidFill>
              </a:rPr>
              <a:t>ost </a:t>
            </a:r>
            <a:r>
              <a:rPr lang="en-US" sz="2400" dirty="0">
                <a:solidFill>
                  <a:srgbClr val="000000"/>
                </a:solidFill>
              </a:rPr>
              <a:t>of capital? </a:t>
            </a:r>
          </a:p>
          <a:p>
            <a:pPr algn="just">
              <a:buFont typeface="Wingdings" panose="05000000000000000000" pitchFamily="2" charset="2"/>
              <a:buChar char="§"/>
            </a:pPr>
            <a:endParaRPr lang="en-US" sz="2200" b="1" dirty="0" smtClean="0">
              <a:solidFill>
                <a:srgbClr val="000000"/>
              </a:solidFill>
            </a:endParaRPr>
          </a:p>
          <a:p>
            <a:pPr algn="just">
              <a:buFont typeface="Wingdings" panose="05000000000000000000" pitchFamily="2" charset="2"/>
              <a:buChar char="§"/>
            </a:pPr>
            <a:r>
              <a:rPr lang="en-US" sz="2200" b="1" dirty="0" smtClean="0">
                <a:solidFill>
                  <a:srgbClr val="000000"/>
                </a:solidFill>
              </a:rPr>
              <a:t>Accounting issues:</a:t>
            </a:r>
          </a:p>
          <a:p>
            <a:pPr marL="0" indent="0" algn="just">
              <a:buNone/>
            </a:pPr>
            <a:endParaRPr lang="en-US" sz="2200" dirty="0" smtClean="0">
              <a:solidFill>
                <a:srgbClr val="000000"/>
              </a:solidFill>
            </a:endParaRPr>
          </a:p>
          <a:p>
            <a:pPr lvl="1" algn="just">
              <a:buFont typeface="Wingdings" panose="05000000000000000000" pitchFamily="2" charset="2"/>
              <a:buChar char="§"/>
            </a:pPr>
            <a:r>
              <a:rPr lang="en-US" sz="2200" dirty="0" smtClean="0">
                <a:solidFill>
                  <a:srgbClr val="000000"/>
                </a:solidFill>
              </a:rPr>
              <a:t>Token given </a:t>
            </a:r>
            <a:r>
              <a:rPr lang="en-US" sz="2200" b="1" dirty="0" smtClean="0">
                <a:solidFill>
                  <a:srgbClr val="000000"/>
                </a:solidFill>
              </a:rPr>
              <a:t>access to future services </a:t>
            </a:r>
            <a:r>
              <a:rPr lang="en-US" sz="2200" dirty="0" smtClean="0">
                <a:solidFill>
                  <a:srgbClr val="000000"/>
                </a:solidFill>
              </a:rPr>
              <a:t>– future expenses? Future sales?</a:t>
            </a:r>
          </a:p>
          <a:p>
            <a:pPr lvl="1" algn="just">
              <a:buFont typeface="Wingdings" panose="05000000000000000000" pitchFamily="2" charset="2"/>
              <a:buChar char="§"/>
            </a:pPr>
            <a:r>
              <a:rPr lang="en-US" sz="2200" b="1" dirty="0" smtClean="0">
                <a:solidFill>
                  <a:srgbClr val="000000"/>
                </a:solidFill>
              </a:rPr>
              <a:t>Valuation of digital assets</a:t>
            </a:r>
          </a:p>
          <a:p>
            <a:pPr lvl="1" algn="just">
              <a:buFont typeface="Wingdings" panose="05000000000000000000" pitchFamily="2" charset="2"/>
              <a:buChar char="§"/>
            </a:pPr>
            <a:r>
              <a:rPr lang="en-US" sz="2200" b="1" dirty="0" smtClean="0">
                <a:solidFill>
                  <a:srgbClr val="000000"/>
                </a:solidFill>
              </a:rPr>
              <a:t>Impairment of the digital assets </a:t>
            </a:r>
            <a:r>
              <a:rPr lang="en-US" sz="2200" dirty="0" smtClean="0">
                <a:solidFill>
                  <a:srgbClr val="000000"/>
                </a:solidFill>
              </a:rPr>
              <a:t>received by an issuance of tokens </a:t>
            </a:r>
            <a:r>
              <a:rPr lang="en-US" sz="2000" dirty="0" smtClean="0">
                <a:solidFill>
                  <a:srgbClr val="000000"/>
                </a:solidFill>
              </a:rPr>
              <a:t>– what </a:t>
            </a:r>
            <a:r>
              <a:rPr lang="en-US" sz="2000" dirty="0">
                <a:solidFill>
                  <a:srgbClr val="000000"/>
                </a:solidFill>
              </a:rPr>
              <a:t>happens if there is a decline in the value of </a:t>
            </a:r>
            <a:r>
              <a:rPr lang="en-US" sz="2000" dirty="0" smtClean="0">
                <a:solidFill>
                  <a:srgbClr val="000000"/>
                </a:solidFill>
              </a:rPr>
              <a:t>cryptocurrencies? </a:t>
            </a:r>
            <a:endParaRPr lang="en-US" sz="2000" dirty="0">
              <a:solidFill>
                <a:srgbClr val="000000"/>
              </a:solidFill>
            </a:endParaRPr>
          </a:p>
          <a:p>
            <a:pPr lvl="1" algn="just">
              <a:buFontTx/>
              <a:buChar char="-"/>
            </a:pPr>
            <a:endParaRPr lang="en-US" sz="2000" dirty="0" smtClean="0">
              <a:solidFill>
                <a:srgbClr val="000000"/>
              </a:solidFill>
            </a:endParaRPr>
          </a:p>
          <a:p>
            <a:pPr lvl="1" algn="just"/>
            <a:endParaRPr lang="en-US" sz="1400" dirty="0" smtClean="0">
              <a:solidFill>
                <a:srgbClr val="000000"/>
              </a:solidFill>
            </a:endParaRPr>
          </a:p>
          <a:p>
            <a:pPr lvl="1" algn="just"/>
            <a:endParaRPr lang="en-US" sz="1400" dirty="0">
              <a:solidFill>
                <a:srgbClr val="000000"/>
              </a:solidFill>
            </a:endParaRPr>
          </a:p>
          <a:p>
            <a:pPr marL="457200" lvl="1" indent="0" algn="just">
              <a:buNone/>
            </a:pPr>
            <a:endParaRPr lang="en-US" sz="1400" dirty="0" smtClean="0">
              <a:solidFill>
                <a:srgbClr val="000000"/>
              </a:solidFill>
            </a:endParaRPr>
          </a:p>
          <a:p>
            <a:pPr marL="0" indent="0">
              <a:buNone/>
            </a:pPr>
            <a:endParaRPr lang="es-ES" sz="1800" dirty="0" smtClean="0"/>
          </a:p>
        </p:txBody>
      </p:sp>
    </p:spTree>
    <p:extLst>
      <p:ext uri="{BB962C8B-B14F-4D97-AF65-F5344CB8AC3E}">
        <p14:creationId xmlns:p14="http://schemas.microsoft.com/office/powerpoint/2010/main" val="31872651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188640"/>
            <a:ext cx="8229600" cy="1143000"/>
          </a:xfrm>
        </p:spPr>
        <p:txBody>
          <a:bodyPr>
            <a:normAutofit/>
          </a:bodyPr>
          <a:lstStyle/>
          <a:p>
            <a:r>
              <a:rPr lang="es-ES" sz="3200" b="1" dirty="0">
                <a:solidFill>
                  <a:srgbClr val="C00000"/>
                </a:solidFill>
              </a:rPr>
              <a:t>5</a:t>
            </a:r>
            <a:r>
              <a:rPr lang="es-ES" sz="3200" b="1" dirty="0" smtClean="0">
                <a:solidFill>
                  <a:srgbClr val="C00000"/>
                </a:solidFill>
              </a:rPr>
              <a:t>. </a:t>
            </a:r>
            <a:r>
              <a:rPr lang="es-ES" sz="3200" b="1" dirty="0" err="1" smtClean="0">
                <a:solidFill>
                  <a:srgbClr val="C00000"/>
                </a:solidFill>
              </a:rPr>
              <a:t>How</a:t>
            </a:r>
            <a:r>
              <a:rPr lang="es-ES" sz="3200" b="1" dirty="0" smtClean="0">
                <a:solidFill>
                  <a:srgbClr val="C00000"/>
                </a:solidFill>
              </a:rPr>
              <a:t> </a:t>
            </a:r>
            <a:r>
              <a:rPr lang="es-ES" sz="3200" b="1" dirty="0" err="1" smtClean="0">
                <a:solidFill>
                  <a:srgbClr val="C00000"/>
                </a:solidFill>
              </a:rPr>
              <a:t>should</a:t>
            </a:r>
            <a:r>
              <a:rPr lang="es-ES" sz="3200" b="1" dirty="0" smtClean="0">
                <a:solidFill>
                  <a:srgbClr val="C00000"/>
                </a:solidFill>
              </a:rPr>
              <a:t> </a:t>
            </a:r>
            <a:r>
              <a:rPr lang="es-ES" sz="3200" b="1" dirty="0" err="1" smtClean="0">
                <a:solidFill>
                  <a:srgbClr val="C00000"/>
                </a:solidFill>
              </a:rPr>
              <a:t>securities</a:t>
            </a:r>
            <a:r>
              <a:rPr lang="es-ES" sz="3200" b="1" dirty="0" smtClean="0">
                <a:solidFill>
                  <a:srgbClr val="C00000"/>
                </a:solidFill>
              </a:rPr>
              <a:t> </a:t>
            </a:r>
            <a:r>
              <a:rPr lang="es-ES" sz="3200" b="1" dirty="0" err="1" smtClean="0">
                <a:solidFill>
                  <a:srgbClr val="C00000"/>
                </a:solidFill>
              </a:rPr>
              <a:t>regulators</a:t>
            </a:r>
            <a:r>
              <a:rPr lang="es-ES" sz="3200" b="1" dirty="0" smtClean="0">
                <a:solidFill>
                  <a:srgbClr val="C00000"/>
                </a:solidFill>
              </a:rPr>
              <a:t> </a:t>
            </a:r>
            <a:r>
              <a:rPr lang="es-ES" sz="3200" b="1" dirty="0" err="1" smtClean="0">
                <a:solidFill>
                  <a:srgbClr val="C00000"/>
                </a:solidFill>
              </a:rPr>
              <a:t>deal</a:t>
            </a:r>
            <a:r>
              <a:rPr lang="es-ES" sz="3200" b="1" dirty="0" smtClean="0">
                <a:solidFill>
                  <a:srgbClr val="C00000"/>
                </a:solidFill>
              </a:rPr>
              <a:t> </a:t>
            </a:r>
            <a:r>
              <a:rPr lang="es-ES" sz="3200" b="1" dirty="0" err="1" smtClean="0">
                <a:solidFill>
                  <a:srgbClr val="C00000"/>
                </a:solidFill>
              </a:rPr>
              <a:t>with</a:t>
            </a:r>
            <a:r>
              <a:rPr lang="es-ES" sz="3200" b="1" dirty="0" smtClean="0">
                <a:solidFill>
                  <a:srgbClr val="C00000"/>
                </a:solidFill>
              </a:rPr>
              <a:t> ICOs? </a:t>
            </a:r>
            <a:endParaRPr lang="en-US" sz="3200" dirty="0"/>
          </a:p>
        </p:txBody>
      </p:sp>
      <p:sp>
        <p:nvSpPr>
          <p:cNvPr id="3" name="2 Marcador de contenido"/>
          <p:cNvSpPr>
            <a:spLocks noGrp="1"/>
          </p:cNvSpPr>
          <p:nvPr>
            <p:ph idx="1"/>
          </p:nvPr>
        </p:nvSpPr>
        <p:spPr>
          <a:xfrm>
            <a:off x="251520" y="1268760"/>
            <a:ext cx="8363272" cy="5877272"/>
          </a:xfrm>
        </p:spPr>
        <p:txBody>
          <a:bodyPr>
            <a:normAutofit/>
          </a:bodyPr>
          <a:lstStyle/>
          <a:p>
            <a:pPr marL="0" indent="0" algn="just">
              <a:buNone/>
            </a:pPr>
            <a:endParaRPr lang="en-US" sz="2000" b="1" dirty="0" smtClean="0">
              <a:solidFill>
                <a:srgbClr val="000000"/>
              </a:solidFill>
            </a:endParaRPr>
          </a:p>
          <a:p>
            <a:pPr algn="just">
              <a:buFont typeface="Wingdings" panose="05000000000000000000" pitchFamily="2" charset="2"/>
              <a:buChar char="§"/>
            </a:pPr>
            <a:r>
              <a:rPr lang="en-US" sz="2000" b="1" dirty="0" smtClean="0">
                <a:solidFill>
                  <a:srgbClr val="000000"/>
                </a:solidFill>
              </a:rPr>
              <a:t>How should securities regulators deal with tokens? </a:t>
            </a:r>
          </a:p>
          <a:p>
            <a:pPr marL="0" indent="0" algn="just">
              <a:buNone/>
            </a:pPr>
            <a:endParaRPr lang="en-US" sz="2000" b="1" dirty="0" smtClean="0">
              <a:solidFill>
                <a:srgbClr val="000000"/>
              </a:solidFill>
            </a:endParaRPr>
          </a:p>
          <a:p>
            <a:pPr lvl="1" algn="just">
              <a:buFont typeface="Wingdings" panose="05000000000000000000" pitchFamily="2" charset="2"/>
              <a:buChar char="§"/>
            </a:pPr>
            <a:r>
              <a:rPr lang="en-US" sz="2000" b="1" dirty="0" smtClean="0">
                <a:solidFill>
                  <a:srgbClr val="002060"/>
                </a:solidFill>
              </a:rPr>
              <a:t>Prohibition: </a:t>
            </a:r>
            <a:r>
              <a:rPr lang="en-US" sz="2000" dirty="0" smtClean="0"/>
              <a:t>Chinese approach </a:t>
            </a:r>
          </a:p>
          <a:p>
            <a:pPr marL="457200" lvl="1" indent="0" algn="just">
              <a:buNone/>
            </a:pPr>
            <a:endParaRPr lang="en-US" sz="2000" dirty="0" smtClean="0"/>
          </a:p>
          <a:p>
            <a:pPr lvl="1" algn="just">
              <a:buFont typeface="Wingdings" panose="05000000000000000000" pitchFamily="2" charset="2"/>
              <a:buChar char="§"/>
            </a:pPr>
            <a:r>
              <a:rPr lang="en-US" sz="2000" b="1" dirty="0" smtClean="0">
                <a:solidFill>
                  <a:srgbClr val="002060"/>
                </a:solidFill>
              </a:rPr>
              <a:t>Full control </a:t>
            </a:r>
            <a:r>
              <a:rPr lang="en-US" sz="2000" b="1" i="1" dirty="0" smtClean="0">
                <a:solidFill>
                  <a:srgbClr val="002060"/>
                </a:solidFill>
              </a:rPr>
              <a:t>ex ante</a:t>
            </a:r>
            <a:r>
              <a:rPr lang="en-US" sz="2000" b="1" dirty="0" smtClean="0">
                <a:solidFill>
                  <a:srgbClr val="002060"/>
                </a:solidFill>
              </a:rPr>
              <a:t>: </a:t>
            </a:r>
            <a:r>
              <a:rPr lang="en-US" sz="2000" dirty="0" smtClean="0">
                <a:solidFill>
                  <a:srgbClr val="000000"/>
                </a:solidFill>
              </a:rPr>
              <a:t>Mexican approach</a:t>
            </a:r>
            <a:endParaRPr lang="en-US" sz="2000" dirty="0">
              <a:solidFill>
                <a:srgbClr val="000000"/>
              </a:solidFill>
            </a:endParaRPr>
          </a:p>
          <a:p>
            <a:pPr lvl="2" algn="just">
              <a:buFont typeface="Wingdings" panose="05000000000000000000" pitchFamily="2" charset="2"/>
              <a:buChar char="§"/>
            </a:pPr>
            <a:r>
              <a:rPr lang="en-US" sz="2000" dirty="0" smtClean="0">
                <a:solidFill>
                  <a:srgbClr val="000000"/>
                </a:solidFill>
              </a:rPr>
              <a:t>Pros: the regulator makes sure that all security tokens comply with securities law; the supervisor has the ability to know how much many is raised through ICOs. </a:t>
            </a:r>
          </a:p>
          <a:p>
            <a:pPr lvl="2" algn="just">
              <a:buFont typeface="Wingdings" panose="05000000000000000000" pitchFamily="2" charset="2"/>
              <a:buChar char="§"/>
            </a:pPr>
            <a:r>
              <a:rPr lang="en-US" sz="2000" dirty="0" smtClean="0">
                <a:solidFill>
                  <a:srgbClr val="000000"/>
                </a:solidFill>
              </a:rPr>
              <a:t>Cons: More costly (employees, qualification, delay, etc.)</a:t>
            </a:r>
          </a:p>
          <a:p>
            <a:pPr marL="914400" lvl="2" indent="0" algn="just">
              <a:buNone/>
            </a:pPr>
            <a:endParaRPr lang="en-US" sz="2000" dirty="0" smtClean="0">
              <a:solidFill>
                <a:srgbClr val="000000"/>
              </a:solidFill>
            </a:endParaRPr>
          </a:p>
          <a:p>
            <a:pPr lvl="1" algn="just">
              <a:buFont typeface="Wingdings" panose="05000000000000000000" pitchFamily="2" charset="2"/>
              <a:buChar char="§"/>
            </a:pPr>
            <a:r>
              <a:rPr lang="en-US" sz="2000" b="1" dirty="0" smtClean="0">
                <a:solidFill>
                  <a:srgbClr val="002060"/>
                </a:solidFill>
              </a:rPr>
              <a:t>Selective control </a:t>
            </a:r>
            <a:r>
              <a:rPr lang="en-US" sz="2000" b="1" i="1" dirty="0" smtClean="0">
                <a:solidFill>
                  <a:srgbClr val="002060"/>
                </a:solidFill>
              </a:rPr>
              <a:t>ex ante</a:t>
            </a:r>
            <a:r>
              <a:rPr lang="en-US" sz="2000" dirty="0" smtClean="0">
                <a:solidFill>
                  <a:srgbClr val="002060"/>
                </a:solidFill>
              </a:rPr>
              <a:t>: </a:t>
            </a:r>
            <a:r>
              <a:rPr lang="en-US" sz="2000" dirty="0" smtClean="0">
                <a:solidFill>
                  <a:srgbClr val="000000"/>
                </a:solidFill>
              </a:rPr>
              <a:t>US approach </a:t>
            </a:r>
          </a:p>
          <a:p>
            <a:pPr lvl="2" algn="just">
              <a:buFont typeface="Wingdings" panose="05000000000000000000" pitchFamily="2" charset="2"/>
              <a:buChar char="§"/>
            </a:pPr>
            <a:r>
              <a:rPr lang="en-US" sz="2000" dirty="0" smtClean="0">
                <a:solidFill>
                  <a:srgbClr val="000000"/>
                </a:solidFill>
              </a:rPr>
              <a:t>This system can be enhanced by adding  </a:t>
            </a:r>
            <a:r>
              <a:rPr lang="en-US" sz="2000" b="1" dirty="0" smtClean="0">
                <a:solidFill>
                  <a:srgbClr val="FF0000"/>
                </a:solidFill>
              </a:rPr>
              <a:t>control </a:t>
            </a:r>
            <a:r>
              <a:rPr lang="en-US" sz="2000" b="1" i="1" dirty="0" smtClean="0">
                <a:solidFill>
                  <a:srgbClr val="FF0000"/>
                </a:solidFill>
              </a:rPr>
              <a:t>ex post </a:t>
            </a:r>
            <a:r>
              <a:rPr lang="en-US" sz="2000" dirty="0" smtClean="0">
                <a:solidFill>
                  <a:srgbClr val="000000"/>
                </a:solidFill>
              </a:rPr>
              <a:t>– how? </a:t>
            </a:r>
          </a:p>
          <a:p>
            <a:pPr marL="457200" lvl="1" indent="0" algn="just">
              <a:buNone/>
            </a:pPr>
            <a:endParaRPr lang="en-US" sz="2000" dirty="0">
              <a:solidFill>
                <a:srgbClr val="000000"/>
              </a:solidFill>
            </a:endParaRPr>
          </a:p>
          <a:p>
            <a:pPr lvl="1" algn="just"/>
            <a:endParaRPr lang="en-US" sz="2000" dirty="0" smtClean="0">
              <a:solidFill>
                <a:srgbClr val="000000"/>
              </a:solidFill>
            </a:endParaRPr>
          </a:p>
          <a:p>
            <a:pPr lvl="1" algn="just"/>
            <a:endParaRPr lang="en-US" sz="1400" dirty="0">
              <a:solidFill>
                <a:srgbClr val="000000"/>
              </a:solidFill>
            </a:endParaRPr>
          </a:p>
          <a:p>
            <a:pPr marL="457200" lvl="1" indent="0" algn="just">
              <a:buNone/>
            </a:pPr>
            <a:endParaRPr lang="en-US" sz="1400" dirty="0" smtClean="0">
              <a:solidFill>
                <a:srgbClr val="000000"/>
              </a:solidFill>
            </a:endParaRPr>
          </a:p>
          <a:p>
            <a:pPr marL="0" indent="0">
              <a:buNone/>
            </a:pPr>
            <a:endParaRPr lang="es-ES" sz="1800" dirty="0" smtClean="0"/>
          </a:p>
        </p:txBody>
      </p:sp>
    </p:spTree>
    <p:extLst>
      <p:ext uri="{BB962C8B-B14F-4D97-AF65-F5344CB8AC3E}">
        <p14:creationId xmlns:p14="http://schemas.microsoft.com/office/powerpoint/2010/main" val="11281878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7504" y="188640"/>
            <a:ext cx="8892480" cy="1143000"/>
          </a:xfrm>
        </p:spPr>
        <p:txBody>
          <a:bodyPr>
            <a:normAutofit/>
          </a:bodyPr>
          <a:lstStyle/>
          <a:p>
            <a:r>
              <a:rPr lang="es-ES" sz="3000" b="1" dirty="0">
                <a:solidFill>
                  <a:srgbClr val="C00000"/>
                </a:solidFill>
              </a:rPr>
              <a:t>6</a:t>
            </a:r>
            <a:r>
              <a:rPr lang="es-ES" sz="3000" b="1" dirty="0" smtClean="0">
                <a:solidFill>
                  <a:srgbClr val="C00000"/>
                </a:solidFill>
              </a:rPr>
              <a:t>. Corporate </a:t>
            </a:r>
            <a:r>
              <a:rPr lang="es-ES" sz="3000" b="1" dirty="0" err="1" smtClean="0">
                <a:solidFill>
                  <a:srgbClr val="C00000"/>
                </a:solidFill>
              </a:rPr>
              <a:t>Governance</a:t>
            </a:r>
            <a:r>
              <a:rPr lang="es-ES" sz="3000" b="1" dirty="0" smtClean="0">
                <a:solidFill>
                  <a:srgbClr val="C00000"/>
                </a:solidFill>
              </a:rPr>
              <a:t> </a:t>
            </a:r>
            <a:r>
              <a:rPr lang="es-ES" sz="3000" b="1" dirty="0" err="1" smtClean="0">
                <a:solidFill>
                  <a:srgbClr val="C00000"/>
                </a:solidFill>
              </a:rPr>
              <a:t>Issues</a:t>
            </a:r>
            <a:endParaRPr lang="en-US" sz="3000" dirty="0"/>
          </a:p>
        </p:txBody>
      </p:sp>
      <p:sp>
        <p:nvSpPr>
          <p:cNvPr id="3" name="2 Marcador de contenido"/>
          <p:cNvSpPr>
            <a:spLocks noGrp="1"/>
          </p:cNvSpPr>
          <p:nvPr>
            <p:ph idx="1"/>
          </p:nvPr>
        </p:nvSpPr>
        <p:spPr>
          <a:xfrm>
            <a:off x="251520" y="744166"/>
            <a:ext cx="8363272" cy="6120680"/>
          </a:xfrm>
        </p:spPr>
        <p:txBody>
          <a:bodyPr>
            <a:normAutofit fontScale="55000" lnSpcReduction="20000"/>
          </a:bodyPr>
          <a:lstStyle/>
          <a:p>
            <a:pPr algn="just">
              <a:buFont typeface="Wingdings" panose="05000000000000000000" pitchFamily="2" charset="2"/>
              <a:buChar char="§"/>
            </a:pPr>
            <a:endParaRPr lang="es-ES" sz="2100" b="1" dirty="0" smtClean="0">
              <a:solidFill>
                <a:srgbClr val="000000"/>
              </a:solidFill>
            </a:endParaRPr>
          </a:p>
          <a:p>
            <a:pPr algn="just">
              <a:buFont typeface="Wingdings" panose="05000000000000000000" pitchFamily="2" charset="2"/>
              <a:buChar char="§"/>
            </a:pPr>
            <a:endParaRPr lang="en-US" sz="3300" b="1" dirty="0" smtClean="0">
              <a:solidFill>
                <a:srgbClr val="000000"/>
              </a:solidFill>
            </a:endParaRPr>
          </a:p>
          <a:p>
            <a:pPr algn="just">
              <a:buFont typeface="Wingdings" panose="05000000000000000000" pitchFamily="2" charset="2"/>
              <a:buChar char="§"/>
            </a:pPr>
            <a:r>
              <a:rPr lang="en-US" sz="3300" b="1" dirty="0" smtClean="0">
                <a:solidFill>
                  <a:srgbClr val="000000"/>
                </a:solidFill>
              </a:rPr>
              <a:t>Agency problems and shareholders’ rights </a:t>
            </a:r>
          </a:p>
          <a:p>
            <a:pPr marL="0" indent="0" algn="just">
              <a:buNone/>
            </a:pPr>
            <a:endParaRPr lang="en-US" sz="2600" b="1" dirty="0" smtClean="0">
              <a:solidFill>
                <a:srgbClr val="000000"/>
              </a:solidFill>
            </a:endParaRPr>
          </a:p>
          <a:p>
            <a:pPr lvl="1" algn="just">
              <a:buFont typeface="Wingdings" panose="05000000000000000000" pitchFamily="2" charset="2"/>
              <a:buChar char="§"/>
            </a:pPr>
            <a:r>
              <a:rPr lang="en-US" sz="2600" b="1" dirty="0" smtClean="0">
                <a:solidFill>
                  <a:srgbClr val="000000"/>
                </a:solidFill>
              </a:rPr>
              <a:t>What is a </a:t>
            </a:r>
            <a:r>
              <a:rPr lang="en-US" sz="2600" b="1" dirty="0" smtClean="0">
                <a:solidFill>
                  <a:srgbClr val="FF0000"/>
                </a:solidFill>
              </a:rPr>
              <a:t>shareholder</a:t>
            </a:r>
            <a:r>
              <a:rPr lang="en-US" sz="2600" b="1" dirty="0" smtClean="0">
                <a:solidFill>
                  <a:srgbClr val="000000"/>
                </a:solidFill>
              </a:rPr>
              <a:t> entitled to?</a:t>
            </a:r>
            <a:r>
              <a:rPr lang="en-US" sz="2600" dirty="0" smtClean="0">
                <a:solidFill>
                  <a:srgbClr val="000000"/>
                </a:solidFill>
              </a:rPr>
              <a:t> (Common stock, dual-class shares, preferred shares, etc.) </a:t>
            </a:r>
          </a:p>
          <a:p>
            <a:pPr marL="457200" lvl="1" indent="0" algn="just">
              <a:buNone/>
            </a:pPr>
            <a:endParaRPr lang="en-US" sz="2600" b="1" dirty="0" smtClean="0">
              <a:solidFill>
                <a:srgbClr val="000000"/>
              </a:solidFill>
            </a:endParaRPr>
          </a:p>
          <a:p>
            <a:pPr algn="just">
              <a:buFont typeface="Wingdings" panose="05000000000000000000" pitchFamily="2" charset="2"/>
              <a:buChar char="§"/>
            </a:pPr>
            <a:r>
              <a:rPr lang="en-US" sz="3300" b="1" dirty="0" smtClean="0">
                <a:solidFill>
                  <a:srgbClr val="000000"/>
                </a:solidFill>
              </a:rPr>
              <a:t>Nature and feature of token-holders from a CG perspective</a:t>
            </a:r>
          </a:p>
          <a:p>
            <a:pPr marL="0" indent="0" algn="just">
              <a:buNone/>
            </a:pPr>
            <a:endParaRPr lang="en-US" sz="2600" b="1" dirty="0" smtClean="0">
              <a:solidFill>
                <a:srgbClr val="000000"/>
              </a:solidFill>
            </a:endParaRPr>
          </a:p>
          <a:p>
            <a:pPr lvl="1" algn="just">
              <a:buFont typeface="Wingdings" panose="05000000000000000000" pitchFamily="2" charset="2"/>
              <a:buChar char="§"/>
            </a:pPr>
            <a:r>
              <a:rPr lang="en-US" sz="2600" b="1" dirty="0" smtClean="0">
                <a:solidFill>
                  <a:srgbClr val="000000"/>
                </a:solidFill>
              </a:rPr>
              <a:t>What is a </a:t>
            </a:r>
            <a:r>
              <a:rPr lang="en-US" sz="2600" b="1" dirty="0" err="1" smtClean="0">
                <a:solidFill>
                  <a:srgbClr val="FF0000"/>
                </a:solidFill>
              </a:rPr>
              <a:t>tokenholder</a:t>
            </a:r>
            <a:r>
              <a:rPr lang="en-US" sz="2600" b="1" dirty="0" smtClean="0">
                <a:solidFill>
                  <a:srgbClr val="FF0000"/>
                </a:solidFill>
              </a:rPr>
              <a:t> </a:t>
            </a:r>
            <a:r>
              <a:rPr lang="en-US" sz="2600" b="1" dirty="0" smtClean="0">
                <a:solidFill>
                  <a:srgbClr val="000000"/>
                </a:solidFill>
              </a:rPr>
              <a:t>entitled to? </a:t>
            </a:r>
          </a:p>
          <a:p>
            <a:pPr lvl="2" algn="just">
              <a:buFont typeface="Wingdings" panose="05000000000000000000" pitchFamily="2" charset="2"/>
              <a:buChar char="§"/>
            </a:pPr>
            <a:r>
              <a:rPr lang="en-US" sz="2600" b="1" dirty="0" smtClean="0">
                <a:solidFill>
                  <a:srgbClr val="000000"/>
                </a:solidFill>
              </a:rPr>
              <a:t>The importance of the </a:t>
            </a:r>
            <a:r>
              <a:rPr lang="en-US" sz="2600" b="1" dirty="0" smtClean="0">
                <a:solidFill>
                  <a:srgbClr val="FF0000"/>
                </a:solidFill>
              </a:rPr>
              <a:t>whitepaper </a:t>
            </a:r>
          </a:p>
          <a:p>
            <a:pPr marL="914400" lvl="2" indent="0" algn="just">
              <a:buNone/>
            </a:pPr>
            <a:endParaRPr lang="en-US" sz="2600" b="1" dirty="0" smtClean="0">
              <a:solidFill>
                <a:srgbClr val="FF0000"/>
              </a:solidFill>
            </a:endParaRPr>
          </a:p>
          <a:p>
            <a:pPr lvl="1" algn="just">
              <a:buFont typeface="Wingdings" panose="05000000000000000000" pitchFamily="2" charset="2"/>
              <a:buChar char="§"/>
            </a:pPr>
            <a:r>
              <a:rPr lang="en-US" sz="2600" b="1" dirty="0">
                <a:solidFill>
                  <a:srgbClr val="000000"/>
                </a:solidFill>
              </a:rPr>
              <a:t>G</a:t>
            </a:r>
            <a:r>
              <a:rPr lang="en-US" sz="2600" b="1" dirty="0" smtClean="0">
                <a:solidFill>
                  <a:srgbClr val="000000"/>
                </a:solidFill>
              </a:rPr>
              <a:t>overnance risks of becoming a </a:t>
            </a:r>
            <a:r>
              <a:rPr lang="en-US" sz="2600" b="1" dirty="0" err="1" smtClean="0">
                <a:solidFill>
                  <a:srgbClr val="000000"/>
                </a:solidFill>
              </a:rPr>
              <a:t>tokenholder</a:t>
            </a:r>
            <a:r>
              <a:rPr lang="en-US" sz="2600" b="1" dirty="0" smtClean="0">
                <a:solidFill>
                  <a:srgbClr val="000000"/>
                </a:solidFill>
              </a:rPr>
              <a:t> </a:t>
            </a:r>
          </a:p>
          <a:p>
            <a:pPr lvl="2" algn="just">
              <a:buFont typeface="Wingdings" panose="05000000000000000000" pitchFamily="2" charset="2"/>
              <a:buChar char="§"/>
            </a:pPr>
            <a:r>
              <a:rPr lang="en-US" sz="2600" b="1" dirty="0" smtClean="0">
                <a:solidFill>
                  <a:srgbClr val="000000"/>
                </a:solidFill>
              </a:rPr>
              <a:t>No clear legal status – </a:t>
            </a:r>
            <a:r>
              <a:rPr lang="en-US" sz="2600" dirty="0" smtClean="0">
                <a:solidFill>
                  <a:srgbClr val="000000"/>
                </a:solidFill>
              </a:rPr>
              <a:t>could a </a:t>
            </a:r>
            <a:r>
              <a:rPr lang="en-US" sz="2600" dirty="0" err="1" smtClean="0">
                <a:solidFill>
                  <a:srgbClr val="000000"/>
                </a:solidFill>
              </a:rPr>
              <a:t>tokenholder</a:t>
            </a:r>
            <a:r>
              <a:rPr lang="en-US" sz="2600" dirty="0" smtClean="0">
                <a:solidFill>
                  <a:srgbClr val="000000"/>
                </a:solidFill>
              </a:rPr>
              <a:t> be considered a shareholder? If so, relationship with existing shareholders? </a:t>
            </a:r>
          </a:p>
          <a:p>
            <a:pPr lvl="2" algn="just">
              <a:buFont typeface="Wingdings" panose="05000000000000000000" pitchFamily="2" charset="2"/>
              <a:buChar char="§"/>
            </a:pPr>
            <a:r>
              <a:rPr lang="en-US" sz="2600" b="1" dirty="0" smtClean="0">
                <a:solidFill>
                  <a:srgbClr val="000000"/>
                </a:solidFill>
              </a:rPr>
              <a:t>Weighted agency problems </a:t>
            </a:r>
          </a:p>
          <a:p>
            <a:pPr lvl="2" algn="just">
              <a:buFont typeface="Wingdings" panose="05000000000000000000" pitchFamily="2" charset="2"/>
              <a:buChar char="§"/>
            </a:pPr>
            <a:r>
              <a:rPr lang="en-US" sz="2600" b="1" dirty="0" smtClean="0">
                <a:solidFill>
                  <a:srgbClr val="000000"/>
                </a:solidFill>
              </a:rPr>
              <a:t>Risk of being considered a </a:t>
            </a:r>
            <a:r>
              <a:rPr lang="en-US" sz="2600" b="1" i="1" dirty="0">
                <a:solidFill>
                  <a:srgbClr val="000000"/>
                </a:solidFill>
              </a:rPr>
              <a:t>d</a:t>
            </a:r>
            <a:r>
              <a:rPr lang="en-US" sz="2600" b="1" i="1" dirty="0" smtClean="0">
                <a:solidFill>
                  <a:srgbClr val="000000"/>
                </a:solidFill>
              </a:rPr>
              <a:t>e facto </a:t>
            </a:r>
            <a:r>
              <a:rPr lang="en-US" sz="2600" b="1" dirty="0" smtClean="0">
                <a:solidFill>
                  <a:srgbClr val="000000"/>
                </a:solidFill>
              </a:rPr>
              <a:t>director</a:t>
            </a:r>
          </a:p>
          <a:p>
            <a:pPr lvl="1" algn="just">
              <a:buFontTx/>
              <a:buChar char="-"/>
            </a:pPr>
            <a:endParaRPr lang="en-US" sz="3300" b="1" dirty="0" smtClean="0">
              <a:solidFill>
                <a:srgbClr val="000000"/>
              </a:solidFill>
            </a:endParaRPr>
          </a:p>
          <a:p>
            <a:pPr algn="just">
              <a:buFont typeface="Wingdings" panose="05000000000000000000" pitchFamily="2" charset="2"/>
              <a:buChar char="§"/>
            </a:pPr>
            <a:r>
              <a:rPr lang="en-US" sz="3300" b="1" dirty="0" smtClean="0">
                <a:solidFill>
                  <a:srgbClr val="000000"/>
                </a:solidFill>
              </a:rPr>
              <a:t>How should we protect token-holders? </a:t>
            </a:r>
          </a:p>
          <a:p>
            <a:pPr marL="0" indent="0" algn="just">
              <a:buNone/>
            </a:pPr>
            <a:endParaRPr lang="en-US" sz="2600" b="1" dirty="0" smtClean="0">
              <a:solidFill>
                <a:srgbClr val="000000"/>
              </a:solidFill>
            </a:endParaRPr>
          </a:p>
          <a:p>
            <a:pPr lvl="1" algn="just">
              <a:buFont typeface="Wingdings" panose="05000000000000000000" pitchFamily="2" charset="2"/>
              <a:buChar char="§"/>
            </a:pPr>
            <a:r>
              <a:rPr lang="en-US" sz="2600" b="1" dirty="0" smtClean="0">
                <a:solidFill>
                  <a:srgbClr val="000000"/>
                </a:solidFill>
              </a:rPr>
              <a:t>If the token-holder is a </a:t>
            </a:r>
            <a:r>
              <a:rPr lang="en-US" sz="2600" b="1" dirty="0" smtClean="0">
                <a:solidFill>
                  <a:srgbClr val="FF0000"/>
                </a:solidFill>
              </a:rPr>
              <a:t>security-</a:t>
            </a:r>
            <a:r>
              <a:rPr lang="en-US" sz="2600" b="1" dirty="0" err="1" smtClean="0">
                <a:solidFill>
                  <a:srgbClr val="FF0000"/>
                </a:solidFill>
              </a:rPr>
              <a:t>tokenholder</a:t>
            </a:r>
            <a:endParaRPr lang="en-US" sz="2600" b="1" dirty="0" smtClean="0">
              <a:solidFill>
                <a:srgbClr val="FF0000"/>
              </a:solidFill>
            </a:endParaRPr>
          </a:p>
          <a:p>
            <a:pPr lvl="2" algn="just">
              <a:buFont typeface="Wingdings" panose="05000000000000000000" pitchFamily="2" charset="2"/>
              <a:buChar char="§"/>
            </a:pPr>
            <a:r>
              <a:rPr lang="en-US" sz="2600" b="1" dirty="0" smtClean="0">
                <a:solidFill>
                  <a:srgbClr val="000000"/>
                </a:solidFill>
              </a:rPr>
              <a:t>White paper </a:t>
            </a:r>
          </a:p>
          <a:p>
            <a:pPr lvl="2" algn="just">
              <a:buFont typeface="Wingdings" panose="05000000000000000000" pitchFamily="2" charset="2"/>
              <a:buChar char="§"/>
            </a:pPr>
            <a:r>
              <a:rPr lang="en-US" sz="2600" b="1" dirty="0" smtClean="0">
                <a:solidFill>
                  <a:srgbClr val="000000"/>
                </a:solidFill>
              </a:rPr>
              <a:t>Securities regulation </a:t>
            </a:r>
          </a:p>
          <a:p>
            <a:pPr lvl="2" algn="just">
              <a:buFont typeface="Wingdings" panose="05000000000000000000" pitchFamily="2" charset="2"/>
              <a:buChar char="§"/>
            </a:pPr>
            <a:r>
              <a:rPr lang="en-US" sz="2600" b="1" dirty="0" smtClean="0">
                <a:solidFill>
                  <a:srgbClr val="000000"/>
                </a:solidFill>
              </a:rPr>
              <a:t>Corporate law?</a:t>
            </a:r>
          </a:p>
          <a:p>
            <a:pPr marL="914400" lvl="2" indent="0" algn="just">
              <a:buNone/>
            </a:pPr>
            <a:endParaRPr lang="en-US" sz="2600" b="1" dirty="0" smtClean="0">
              <a:solidFill>
                <a:srgbClr val="000000"/>
              </a:solidFill>
            </a:endParaRPr>
          </a:p>
          <a:p>
            <a:pPr lvl="1" algn="just">
              <a:buFont typeface="Wingdings" panose="05000000000000000000" pitchFamily="2" charset="2"/>
              <a:buChar char="§"/>
            </a:pPr>
            <a:r>
              <a:rPr lang="en-US" sz="2600" b="1" dirty="0" smtClean="0">
                <a:solidFill>
                  <a:srgbClr val="000000"/>
                </a:solidFill>
              </a:rPr>
              <a:t>If the token-holder is an </a:t>
            </a:r>
            <a:r>
              <a:rPr lang="en-US" sz="2600" b="1" dirty="0" smtClean="0">
                <a:solidFill>
                  <a:srgbClr val="FF0000"/>
                </a:solidFill>
              </a:rPr>
              <a:t>utility </a:t>
            </a:r>
            <a:r>
              <a:rPr lang="en-US" sz="2600" b="1" dirty="0" err="1" smtClean="0">
                <a:solidFill>
                  <a:srgbClr val="FF0000"/>
                </a:solidFill>
              </a:rPr>
              <a:t>tokenholder</a:t>
            </a:r>
            <a:endParaRPr lang="en-US" sz="2600" b="1" dirty="0" smtClean="0">
              <a:solidFill>
                <a:srgbClr val="FF0000"/>
              </a:solidFill>
            </a:endParaRPr>
          </a:p>
          <a:p>
            <a:pPr lvl="2" algn="just">
              <a:buFont typeface="Wingdings" panose="05000000000000000000" pitchFamily="2" charset="2"/>
              <a:buChar char="§"/>
            </a:pPr>
            <a:r>
              <a:rPr lang="en-US" sz="2600" b="1" dirty="0" smtClean="0">
                <a:solidFill>
                  <a:srgbClr val="000000"/>
                </a:solidFill>
              </a:rPr>
              <a:t>Just white paper? </a:t>
            </a:r>
          </a:p>
          <a:p>
            <a:pPr lvl="1" algn="just">
              <a:buFont typeface="Wingdings" panose="05000000000000000000" pitchFamily="2" charset="2"/>
              <a:buChar char="§"/>
            </a:pPr>
            <a:endParaRPr lang="en-US" sz="2600" b="1" dirty="0">
              <a:solidFill>
                <a:srgbClr val="000000"/>
              </a:solidFill>
            </a:endParaRPr>
          </a:p>
          <a:p>
            <a:pPr lvl="1" algn="just"/>
            <a:endParaRPr lang="en-US" sz="1400" dirty="0" smtClean="0">
              <a:solidFill>
                <a:srgbClr val="000000"/>
              </a:solidFill>
            </a:endParaRPr>
          </a:p>
          <a:p>
            <a:pPr lvl="1" algn="just"/>
            <a:endParaRPr lang="en-US" sz="1400" dirty="0">
              <a:solidFill>
                <a:srgbClr val="000000"/>
              </a:solidFill>
            </a:endParaRPr>
          </a:p>
          <a:p>
            <a:pPr marL="457200" lvl="1" indent="0" algn="just">
              <a:buNone/>
            </a:pPr>
            <a:endParaRPr lang="en-US" sz="1400" dirty="0" smtClean="0">
              <a:solidFill>
                <a:srgbClr val="000000"/>
              </a:solidFill>
            </a:endParaRPr>
          </a:p>
          <a:p>
            <a:pPr marL="0" indent="0">
              <a:buNone/>
            </a:pPr>
            <a:endParaRPr lang="es-ES" sz="1800" dirty="0" smtClean="0"/>
          </a:p>
        </p:txBody>
      </p:sp>
    </p:spTree>
    <p:extLst>
      <p:ext uri="{BB962C8B-B14F-4D97-AF65-F5344CB8AC3E}">
        <p14:creationId xmlns:p14="http://schemas.microsoft.com/office/powerpoint/2010/main" val="998355601"/>
      </p:ext>
    </p:extLst>
  </p:cSld>
  <p:clrMapOvr>
    <a:masterClrMapping/>
  </p:clrMapOvr>
</p:sld>
</file>

<file path=ppt/theme/theme1.xml><?xml version="1.0" encoding="utf-8"?>
<a:theme xmlns:a="http://schemas.openxmlformats.org/drawingml/2006/main" name="Tema de Office">
  <a:themeElements>
    <a:clrScheme name="Ofici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ci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ci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2921</TotalTime>
  <Words>769</Words>
  <Application>Microsoft Office PowerPoint</Application>
  <PresentationFormat>Presentación en pantalla (4:3)</PresentationFormat>
  <Paragraphs>181</Paragraphs>
  <Slides>11</Slides>
  <Notes>1</Notes>
  <HiddenSlides>0</HiddenSlides>
  <MMClips>0</MMClips>
  <ScaleCrop>false</ScaleCrop>
  <HeadingPairs>
    <vt:vector size="4" baseType="variant">
      <vt:variant>
        <vt:lpstr>Tema</vt:lpstr>
      </vt:variant>
      <vt:variant>
        <vt:i4>1</vt:i4>
      </vt:variant>
      <vt:variant>
        <vt:lpstr>Títulos de diapositiva</vt:lpstr>
      </vt:variant>
      <vt:variant>
        <vt:i4>11</vt:i4>
      </vt:variant>
    </vt:vector>
  </HeadingPairs>
  <TitlesOfParts>
    <vt:vector size="12" baseType="lpstr">
      <vt:lpstr>Tema de Office</vt:lpstr>
      <vt:lpstr>Presentación de PowerPoint</vt:lpstr>
      <vt:lpstr>1. Concept and importance (1/2)</vt:lpstr>
      <vt:lpstr>1. Concept and importance (2/2)</vt:lpstr>
      <vt:lpstr>2. Concept and regulation of tokens</vt:lpstr>
      <vt:lpstr>3. AML and associated risks</vt:lpstr>
      <vt:lpstr>4. What is a token from an accounting and finance perspective? Why does it matter? (1/2)</vt:lpstr>
      <vt:lpstr>4. What is a token from an accounting and finance perspective? Why does it matter? (2/2)</vt:lpstr>
      <vt:lpstr>5. How should securities regulators deal with ICOs? </vt:lpstr>
      <vt:lpstr>6. Corporate Governance Issues</vt:lpstr>
      <vt:lpstr>7. Conclusion</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Functions of the financial system in the real economy</dc:title>
  <dc:creator>Aurelio Gurrea Martínez</dc:creator>
  <cp:lastModifiedBy>Aurelio Gurrea Martínez</cp:lastModifiedBy>
  <cp:revision>113</cp:revision>
  <dcterms:created xsi:type="dcterms:W3CDTF">2017-03-07T22:01:03Z</dcterms:created>
  <dcterms:modified xsi:type="dcterms:W3CDTF">2018-04-27T12:38:07Z</dcterms:modified>
</cp:coreProperties>
</file>